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0"/>
  </p:notesMasterIdLst>
  <p:sldIdLst>
    <p:sldId id="256" r:id="rId2"/>
    <p:sldId id="279" r:id="rId3"/>
    <p:sldId id="280" r:id="rId4"/>
    <p:sldId id="281" r:id="rId5"/>
    <p:sldId id="273" r:id="rId6"/>
    <p:sldId id="262" r:id="rId7"/>
    <p:sldId id="282" r:id="rId8"/>
    <p:sldId id="301" r:id="rId9"/>
    <p:sldId id="284" r:id="rId10"/>
    <p:sldId id="285" r:id="rId11"/>
    <p:sldId id="259" r:id="rId12"/>
    <p:sldId id="290" r:id="rId13"/>
    <p:sldId id="276" r:id="rId14"/>
    <p:sldId id="26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2" r:id="rId26"/>
    <p:sldId id="266" r:id="rId27"/>
    <p:sldId id="263" r:id="rId28"/>
    <p:sldId id="277" r:id="rId29"/>
    <p:sldId id="289" r:id="rId30"/>
    <p:sldId id="286" r:id="rId31"/>
    <p:sldId id="268" r:id="rId32"/>
    <p:sldId id="275" r:id="rId33"/>
    <p:sldId id="278" r:id="rId34"/>
    <p:sldId id="283" r:id="rId35"/>
    <p:sldId id="270" r:id="rId36"/>
    <p:sldId id="269" r:id="rId37"/>
    <p:sldId id="265" r:id="rId38"/>
    <p:sldId id="272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92" d="100"/>
          <a:sy n="92" d="100"/>
        </p:scale>
        <p:origin x="7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94621-51FD-5749-98D5-3A90791A2D21}" type="datetimeFigureOut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F9115-9717-8948-B575-B63C1DAA1F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448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Based on</a:t>
            </a:r>
            <a:r>
              <a:rPr kumimoji="1" lang="en-US" altLang="zh-CN" baseline="0" dirty="0" smtClean="0"/>
              <a:t> the logic they are mentioned in the paper “5.2 visual encodings”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3947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323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B7BC7-98FD-3C49-9FC3-A2795803F5E6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61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9227C-DE6E-0F4F-A2F2-155A3A66B90F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045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85D23-A70C-9B4F-989F-9D71039383C4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480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AAE34-6359-744D-BC35-89DA1C5B13DE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82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4D1E6-E6DB-C745-B7BD-F989C79BA60C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893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5E66D-3E23-DF44-A6AF-1683435DC4E0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98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A1A57-8905-7947-928F-09BDF6812BD8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59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0AEA6-2870-784A-8E2A-6789ED476D01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1948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BAA90-BB51-7A46-B03C-34354C9F8470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201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27ADE-8048-A946-AB10-30849AE8F7D4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107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0C00-CAB4-C74A-BDD7-C81DDD38C284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147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E54FB-BA27-1F4C-9706-1922E69725B9}" type="datetime1">
              <a:rPr kumimoji="1" lang="zh-CN" altLang="en-US" smtClean="0"/>
              <a:t>17/1/15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5DBC7-0E7E-5249-BF19-8815E0EED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4826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entimentvis.lnu.se/" TargetMode="External"/><Relationship Id="rId4" Type="http://schemas.openxmlformats.org/officeDocument/2006/relationships/hyperlink" Target="http://www.informatik.uni-rostock.de/~ct/timeviz/timeviz.html" TargetMode="External"/><Relationship Id="rId5" Type="http://schemas.openxmlformats.org/officeDocument/2006/relationships/hyperlink" Target="http://ieg.ifs.tuwien.ac.at/~federico/LiPatVi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extvis.lnu.s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ataclips.azurewebsites.net/#home)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Narrative explanation of visualization encoding scheme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Wang, </a:t>
            </a:r>
            <a:r>
              <a:rPr kumimoji="1" lang="en-US" altLang="zh-CN" dirty="0" err="1" smtClean="0"/>
              <a:t>Qianwen</a:t>
            </a:r>
            <a:endParaRPr kumimoji="1" lang="en-US" altLang="zh-CN" dirty="0" smtClean="0"/>
          </a:p>
          <a:p>
            <a:r>
              <a:rPr kumimoji="1" lang="en-US" altLang="zh-CN" dirty="0" smtClean="0"/>
              <a:t>2017.01.12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20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Tools for understanding visualization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838201" y="1825625"/>
            <a:ext cx="42602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18" y="2186569"/>
            <a:ext cx="6068867" cy="1905000"/>
          </a:xfrm>
          <a:prstGeom prst="rect">
            <a:avLst/>
          </a:prstGeom>
        </p:spPr>
      </p:pic>
      <p:sp>
        <p:nvSpPr>
          <p:cNvPr id="9" name="内容占位符 2"/>
          <p:cNvSpPr txBox="1">
            <a:spLocks/>
          </p:cNvSpPr>
          <p:nvPr/>
        </p:nvSpPr>
        <p:spPr>
          <a:xfrm>
            <a:off x="838200" y="1742930"/>
            <a:ext cx="4703618" cy="20259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Help understand dynamic network</a:t>
            </a:r>
          </a:p>
          <a:p>
            <a:r>
              <a:rPr kumimoji="1" lang="en-US" altLang="zh-CN" dirty="0"/>
              <a:t>Highlight the changes at each step</a:t>
            </a:r>
            <a:endParaRPr kumimoji="1" lang="zh-CN" altLang="en-US" dirty="0"/>
          </a:p>
        </p:txBody>
      </p:sp>
      <p:sp>
        <p:nvSpPr>
          <p:cNvPr id="10" name="内容占位符 2"/>
          <p:cNvSpPr txBox="1">
            <a:spLocks/>
          </p:cNvSpPr>
          <p:nvPr/>
        </p:nvSpPr>
        <p:spPr>
          <a:xfrm>
            <a:off x="838200" y="3986501"/>
            <a:ext cx="4703618" cy="20259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Only focus </a:t>
            </a:r>
            <a:r>
              <a:rPr kumimoji="1" lang="en-US" altLang="zh-CN" dirty="0"/>
              <a:t>on one design -</a:t>
            </a:r>
            <a:r>
              <a:rPr kumimoji="1" lang="en-US" altLang="zh-CN" dirty="0" smtClean="0"/>
              <a:t> node-link</a:t>
            </a:r>
            <a:endParaRPr kumimoji="1" lang="en-US" altLang="zh-CN" dirty="0"/>
          </a:p>
          <a:p>
            <a:r>
              <a:rPr kumimoji="1" lang="en-US" altLang="zh-CN" dirty="0" smtClean="0"/>
              <a:t>No explanation of encoding</a:t>
            </a:r>
          </a:p>
          <a:p>
            <a:r>
              <a:rPr kumimoji="1" lang="en-US" altLang="zh-CN" dirty="0" smtClean="0"/>
              <a:t>Information density stay the same</a:t>
            </a:r>
            <a:endParaRPr kumimoji="1" lang="zh-CN" altLang="en-US" dirty="0" smtClean="0"/>
          </a:p>
        </p:txBody>
      </p:sp>
      <p:sp>
        <p:nvSpPr>
          <p:cNvPr id="11" name="矩形 10"/>
          <p:cNvSpPr/>
          <p:nvPr/>
        </p:nvSpPr>
        <p:spPr>
          <a:xfrm>
            <a:off x="5569524" y="513166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altLang="zh-CN" sz="1600" dirty="0" err="1"/>
              <a:t>GraphDiaries</a:t>
            </a:r>
            <a:r>
              <a:rPr lang="en-US" altLang="zh-CN" sz="1600" dirty="0"/>
              <a:t>: Animated Transitions and Temporal Navigation for Dynamic Networks </a:t>
            </a:r>
            <a:endParaRPr lang="en-US" altLang="zh-CN" sz="1500" dirty="0"/>
          </a:p>
        </p:txBody>
      </p:sp>
    </p:spTree>
    <p:extLst>
      <p:ext uri="{BB962C8B-B14F-4D97-AF65-F5344CB8AC3E}">
        <p14:creationId xmlns:p14="http://schemas.microsoft.com/office/powerpoint/2010/main" val="75789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New problem or old problem?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8084127" cy="4351338"/>
          </a:xfrm>
        </p:spPr>
        <p:txBody>
          <a:bodyPr/>
          <a:lstStyle/>
          <a:p>
            <a:r>
              <a:rPr kumimoji="1" lang="en-US" altLang="zh-CN" dirty="0" smtClean="0"/>
              <a:t>Old problem: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better understand visualization</a:t>
            </a:r>
          </a:p>
          <a:p>
            <a:pPr marL="0" indent="0">
              <a:buNone/>
            </a:pPr>
            <a:endParaRPr kumimoji="1" lang="en-US" altLang="zh-CN" dirty="0" smtClean="0"/>
          </a:p>
          <a:p>
            <a:r>
              <a:rPr kumimoji="1" lang="en-US" altLang="zh-CN" dirty="0" smtClean="0"/>
              <a:t>New method: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authoring tool 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aiming to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explain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 advanced    visualization designs in the form of 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narrative slideshow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24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Survey</a:t>
            </a:r>
            <a:r>
              <a:rPr kumimoji="1" lang="en-US" altLang="zh-CN" dirty="0" smtClean="0"/>
              <a:t> </a:t>
            </a:r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Task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34680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Narrow down the range of the survey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Two dimension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Area marks: easy to extract and reorganize</a:t>
            </a: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theme river-&gt; text visualization</a:t>
            </a:r>
          </a:p>
          <a:p>
            <a:r>
              <a:rPr kumimoji="1" lang="en-US" altLang="zh-CN" dirty="0" smtClean="0"/>
              <a:t>Collect all text visualization paper published on IEEE VIS</a:t>
            </a:r>
          </a:p>
          <a:p>
            <a:r>
              <a:rPr kumimoji="1" lang="en-US" altLang="zh-CN" dirty="0" smtClean="0"/>
              <a:t>Summarize the commons in encoding scheme and visual design</a:t>
            </a:r>
          </a:p>
          <a:p>
            <a:r>
              <a:rPr kumimoji="1" lang="en-US" altLang="zh-CN" dirty="0" smtClean="0"/>
              <a:t>Summarize how it is explained: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From paper</a:t>
            </a:r>
          </a:p>
          <a:p>
            <a:pPr marL="914400" lvl="1" indent="-45720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From presentation video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615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Design Tasks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838200" y="1534679"/>
            <a:ext cx="7502236" cy="4351338"/>
          </a:xfrm>
        </p:spPr>
        <p:txBody>
          <a:bodyPr>
            <a:normAutofit/>
          </a:bodyPr>
          <a:lstStyle/>
          <a:p>
            <a:r>
              <a:rPr kumimoji="1" lang="en-US" altLang="zh-CN" dirty="0" smtClean="0"/>
              <a:t>Marks and channels extraction :</a:t>
            </a: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Marks</a:t>
            </a:r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points, lines, areas</a:t>
            </a:r>
            <a:endParaRPr kumimoji="1" lang="zh-CN" alt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Channels</a:t>
            </a:r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position, color, tilt, shape, size</a:t>
            </a:r>
            <a:endParaRPr kumimoji="1" lang="zh-CN" alt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zh-CN" dirty="0" smtClean="0"/>
              <a:t>Tasks identify:</a:t>
            </a:r>
          </a:p>
          <a:p>
            <a:pPr marL="457200" lvl="1" indent="0">
              <a:buNone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annotation, legends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design section, </a:t>
            </a:r>
            <a:r>
              <a:rPr lang="en-US" altLang="zh-CN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etc</a:t>
            </a:r>
            <a:endParaRPr kumimoji="1"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kumimoji="1" lang="en-US" altLang="zh-CN" dirty="0" smtClean="0"/>
              <a:t>Narrative logics:</a:t>
            </a:r>
          </a:p>
          <a:p>
            <a:pPr marL="971550" lvl="1" indent="-514350">
              <a:buFont typeface="+mj-lt"/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logic to explain one encoding element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logic between each encoding elements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logic to explain a case study (optional?)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71550" lvl="1" indent="-514350">
              <a:buFont typeface="+mj-lt"/>
              <a:buAutoNum type="alphaLcParenR"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88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t="4159"/>
          <a:stretch/>
        </p:blipFill>
        <p:spPr>
          <a:xfrm>
            <a:off x="927100" y="1787236"/>
            <a:ext cx="10337800" cy="343246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72254" y="5234027"/>
            <a:ext cx="58325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Visual Analysis of Topic Competition on Social Media </a:t>
            </a:r>
          </a:p>
        </p:txBody>
      </p:sp>
    </p:spTree>
    <p:extLst>
      <p:ext uri="{BB962C8B-B14F-4D97-AF65-F5344CB8AC3E}">
        <p14:creationId xmlns:p14="http://schemas.microsoft.com/office/powerpoint/2010/main" val="198000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/>
          </a:p>
        </p:txBody>
      </p:sp>
      <p:grpSp>
        <p:nvGrpSpPr>
          <p:cNvPr id="11" name="组 10"/>
          <p:cNvGrpSpPr/>
          <p:nvPr/>
        </p:nvGrpSpPr>
        <p:grpSpPr>
          <a:xfrm>
            <a:off x="1095647" y="1870074"/>
            <a:ext cx="10325927" cy="3420000"/>
            <a:chOff x="1095647" y="1870074"/>
            <a:chExt cx="10325927" cy="342000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5647" y="1870074"/>
              <a:ext cx="10325927" cy="342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矩形 5"/>
            <p:cNvSpPr/>
            <p:nvPr/>
          </p:nvSpPr>
          <p:spPr>
            <a:xfrm>
              <a:off x="1108364" y="2355273"/>
              <a:ext cx="3241963" cy="22582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3519056" y="3061855"/>
              <a:ext cx="2701636" cy="13993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7661565" y="2784763"/>
              <a:ext cx="2701636" cy="15378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839202" y="2923309"/>
              <a:ext cx="2514598" cy="13993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108364" y="4070151"/>
              <a:ext cx="1593272" cy="12199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260764" y="5569527"/>
            <a:ext cx="290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The x- axis is time line</a:t>
            </a:r>
            <a:endParaRPr kumimoji="1" lang="zh-CN" altLang="en-US" sz="2400" dirty="0"/>
          </a:p>
        </p:txBody>
      </p:sp>
      <p:sp>
        <p:nvSpPr>
          <p:cNvPr id="14" name="标题 1"/>
          <p:cNvSpPr txBox="1">
            <a:spLocks/>
          </p:cNvSpPr>
          <p:nvPr/>
        </p:nvSpPr>
        <p:spPr>
          <a:xfrm>
            <a:off x="852058" y="3783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smtClean="0"/>
              <a:t> </a:t>
            </a:r>
            <a:r>
              <a:rPr kumimoji="1" lang="en-US" altLang="zh-CN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smtClean="0"/>
              <a:t/>
            </a:r>
            <a:br>
              <a:rPr kumimoji="1" lang="en-US" altLang="zh-CN" sz="2400" smtClean="0"/>
            </a:b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72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71" y="1483304"/>
            <a:ext cx="9848256" cy="34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矩形 5"/>
          <p:cNvSpPr/>
          <p:nvPr/>
        </p:nvSpPr>
        <p:spPr>
          <a:xfrm>
            <a:off x="1108371" y="5098153"/>
            <a:ext cx="81187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Each layer </a:t>
            </a:r>
            <a:r>
              <a:rPr lang="en-US" altLang="zh-CN" sz="2400" dirty="0" smtClean="0"/>
              <a:t>-&gt; </a:t>
            </a:r>
            <a:r>
              <a:rPr lang="en-US" altLang="zh-CN" sz="2400" dirty="0"/>
              <a:t>a </a:t>
            </a:r>
            <a:r>
              <a:rPr kumimoji="1" lang="en-US" altLang="zh-CN" sz="2400" dirty="0"/>
              <a:t>topic</a:t>
            </a:r>
            <a:r>
              <a:rPr lang="en-US" altLang="zh-CN" sz="2400" dirty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The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height</a:t>
            </a:r>
            <a:r>
              <a:rPr lang="en-US" altLang="zh-CN" sz="2400" dirty="0"/>
              <a:t> of each layer </a:t>
            </a:r>
            <a:r>
              <a:rPr lang="en-US" altLang="zh-CN" sz="2400" dirty="0" smtClean="0"/>
              <a:t>-&gt; the </a:t>
            </a:r>
            <a:r>
              <a:rPr lang="en-US" altLang="zh-CN" sz="2400" dirty="0"/>
              <a:t>competitiveness of the </a:t>
            </a:r>
            <a:r>
              <a:rPr lang="en-US" altLang="zh-CN" sz="2400" dirty="0" smtClean="0"/>
              <a:t>topic</a:t>
            </a:r>
            <a:endParaRPr lang="en-US" altLang="zh-CN" sz="2400" dirty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“Economy” is a more competitive topic than “horse race” 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7633855" y="2299855"/>
            <a:ext cx="1246909" cy="346361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9284850" y="3366655"/>
            <a:ext cx="1671777" cy="346361"/>
          </a:xfrm>
          <a:prstGeom prst="ellipse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529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1" y="5098153"/>
            <a:ext cx="81187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olors</a:t>
            </a:r>
            <a:r>
              <a:rPr lang="en-US" altLang="zh-CN" sz="2400" dirty="0" smtClean="0"/>
              <a:t> of the lines-&gt; opinion </a:t>
            </a:r>
            <a:r>
              <a:rPr lang="en-US" altLang="zh-CN" sz="2400" dirty="0"/>
              <a:t>leader groups </a:t>
            </a:r>
          </a:p>
        </p:txBody>
      </p:sp>
      <p:grpSp>
        <p:nvGrpSpPr>
          <p:cNvPr id="8" name="组 7"/>
          <p:cNvGrpSpPr/>
          <p:nvPr/>
        </p:nvGrpSpPr>
        <p:grpSpPr>
          <a:xfrm>
            <a:off x="872842" y="1510145"/>
            <a:ext cx="10042999" cy="3420000"/>
            <a:chOff x="872842" y="1510145"/>
            <a:chExt cx="10042999" cy="342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/>
            <a:srcRect l="6189" t="-3740" r="4311" b="1"/>
            <a:stretch/>
          </p:blipFill>
          <p:spPr>
            <a:xfrm>
              <a:off x="872842" y="1510145"/>
              <a:ext cx="10042999" cy="342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椭圆 6"/>
            <p:cNvSpPr/>
            <p:nvPr/>
          </p:nvSpPr>
          <p:spPr>
            <a:xfrm>
              <a:off x="5597236" y="1858695"/>
              <a:ext cx="2244437" cy="22838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2672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1" y="5098153"/>
            <a:ext cx="81187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olors</a:t>
            </a:r>
            <a:r>
              <a:rPr lang="en-US" altLang="zh-CN" sz="2400" dirty="0" smtClean="0"/>
              <a:t> of the lines-&gt; opinion </a:t>
            </a:r>
            <a:r>
              <a:rPr lang="en-US" altLang="zh-CN" sz="2400" dirty="0"/>
              <a:t>leader groups 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803568" y="1551709"/>
            <a:ext cx="10373367" cy="3420000"/>
            <a:chOff x="803568" y="1551709"/>
            <a:chExt cx="10373367" cy="34200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/>
            <a:srcRect l="3778" t="-4217" r="1516"/>
            <a:stretch/>
          </p:blipFill>
          <p:spPr>
            <a:xfrm>
              <a:off x="803568" y="1551709"/>
              <a:ext cx="10373367" cy="342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椭圆 8"/>
            <p:cNvSpPr/>
            <p:nvPr/>
          </p:nvSpPr>
          <p:spPr>
            <a:xfrm>
              <a:off x="5597236" y="1858695"/>
              <a:ext cx="2244437" cy="235059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327564" y="4308764"/>
              <a:ext cx="1648691" cy="2078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676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1" y="5098153"/>
            <a:ext cx="81187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Colors</a:t>
            </a:r>
            <a:r>
              <a:rPr lang="en-US" altLang="zh-CN" sz="2400" dirty="0" smtClean="0"/>
              <a:t> of the lines -&gt; opinion </a:t>
            </a:r>
            <a:r>
              <a:rPr lang="en-US" altLang="zh-CN" sz="2400" dirty="0"/>
              <a:t>leader groups </a:t>
            </a:r>
          </a:p>
        </p:txBody>
      </p:sp>
      <p:sp>
        <p:nvSpPr>
          <p:cNvPr id="9" name="椭圆 8"/>
          <p:cNvSpPr/>
          <p:nvPr/>
        </p:nvSpPr>
        <p:spPr>
          <a:xfrm>
            <a:off x="5597236" y="1858695"/>
            <a:ext cx="2244437" cy="23505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600" y="1565735"/>
            <a:ext cx="10614800" cy="34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椭圆 6"/>
          <p:cNvSpPr/>
          <p:nvPr/>
        </p:nvSpPr>
        <p:spPr>
          <a:xfrm>
            <a:off x="5902036" y="1858695"/>
            <a:ext cx="2119746" cy="2350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38200" y="1565735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73927" y="4322618"/>
            <a:ext cx="1524000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540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7475" y="134071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 smtClean="0"/>
              <a:t>Advanced visualization technology</a:t>
            </a:r>
            <a:endParaRPr kumimoji="1" lang="zh-CN" altLang="en-US" sz="32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79875" y="5871436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07475" y="1839473"/>
            <a:ext cx="488372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Data with high dimension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Large datasets</a:t>
            </a:r>
          </a:p>
          <a:p>
            <a:pPr marL="457200" indent="-457200">
              <a:buFont typeface="Arial" charset="0"/>
              <a:buChar char="•"/>
            </a:pPr>
            <a:r>
              <a:rPr kumimoji="1" lang="en-US" altLang="zh-CN" sz="2800" dirty="0" smtClean="0"/>
              <a:t>Identify trends, similarities</a:t>
            </a:r>
            <a:endParaRPr kumimoji="1" lang="en-US" altLang="zh-CN" sz="28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9" y="3224468"/>
            <a:ext cx="9464386" cy="306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2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0" y="5098153"/>
            <a:ext cx="100168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width</a:t>
            </a:r>
            <a:r>
              <a:rPr lang="en-US" altLang="zh-CN" sz="2400" dirty="0"/>
              <a:t> of the lines </a:t>
            </a:r>
            <a:r>
              <a:rPr lang="en-US" altLang="zh-CN" sz="2400" dirty="0" smtClean="0"/>
              <a:t>-&gt; the </a:t>
            </a:r>
            <a:r>
              <a:rPr lang="en-US" altLang="zh-CN" sz="2400" dirty="0"/>
              <a:t>competitiveness contributed by each opinion leader group to </a:t>
            </a:r>
            <a:r>
              <a:rPr lang="en-US" altLang="zh-CN" sz="2400" dirty="0" smtClean="0"/>
              <a:t>a topic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7/3/2012, opinion leader group “grassroots” contributed more to the competitiveness of topic “election general”</a:t>
            </a:r>
            <a:endParaRPr lang="en-US" altLang="zh-CN" sz="2400" dirty="0"/>
          </a:p>
          <a:p>
            <a:r>
              <a:rPr lang="en-US" altLang="zh-CN" sz="2400" dirty="0" smtClean="0"/>
              <a:t> </a:t>
            </a:r>
            <a:endParaRPr lang="en-US" altLang="zh-CN" sz="2400" dirty="0"/>
          </a:p>
        </p:txBody>
      </p:sp>
      <p:sp>
        <p:nvSpPr>
          <p:cNvPr id="9" name="椭圆 8"/>
          <p:cNvSpPr/>
          <p:nvPr/>
        </p:nvSpPr>
        <p:spPr>
          <a:xfrm>
            <a:off x="5597236" y="1858695"/>
            <a:ext cx="2244437" cy="23505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902036" y="1858695"/>
            <a:ext cx="2119746" cy="2350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38200" y="1565735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73927" y="4322618"/>
            <a:ext cx="1524000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97" y="1401222"/>
            <a:ext cx="10343005" cy="34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椭圆 10"/>
          <p:cNvSpPr/>
          <p:nvPr/>
        </p:nvSpPr>
        <p:spPr>
          <a:xfrm>
            <a:off x="928255" y="1628212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721928" y="1982162"/>
            <a:ext cx="2299854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连接符 15"/>
          <p:cNvCxnSpPr/>
          <p:nvPr/>
        </p:nvCxnSpPr>
        <p:spPr>
          <a:xfrm>
            <a:off x="9088582" y="3283527"/>
            <a:ext cx="0" cy="540327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5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0" y="5098153"/>
            <a:ext cx="100168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transition</a:t>
            </a:r>
            <a:r>
              <a:rPr lang="en-US" altLang="zh-CN" sz="2400" dirty="0"/>
              <a:t> lines </a:t>
            </a:r>
            <a:r>
              <a:rPr lang="en-US" altLang="zh-CN" sz="2400" dirty="0" smtClean="0"/>
              <a:t>-&gt; topical </a:t>
            </a:r>
            <a:r>
              <a:rPr lang="en-US" altLang="zh-CN" sz="2400" dirty="0"/>
              <a:t>transition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7/3/2012-7/10/2012, opinion leader group “media” change from topic ”economy” and “horse race” to topic “election general”.</a:t>
            </a:r>
            <a:endParaRPr lang="en-US" altLang="zh-CN" sz="2400" dirty="0"/>
          </a:p>
          <a:p>
            <a:r>
              <a:rPr lang="en-US" altLang="zh-CN" sz="2400" dirty="0" smtClean="0"/>
              <a:t> </a:t>
            </a:r>
            <a:endParaRPr lang="en-US" altLang="zh-CN" sz="2400" dirty="0"/>
          </a:p>
        </p:txBody>
      </p:sp>
      <p:sp>
        <p:nvSpPr>
          <p:cNvPr id="9" name="椭圆 8"/>
          <p:cNvSpPr/>
          <p:nvPr/>
        </p:nvSpPr>
        <p:spPr>
          <a:xfrm>
            <a:off x="5597236" y="1858695"/>
            <a:ext cx="2244437" cy="23505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902036" y="1858695"/>
            <a:ext cx="2119746" cy="2350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38200" y="1565735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73927" y="4322618"/>
            <a:ext cx="1524000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97" y="1401222"/>
            <a:ext cx="10343005" cy="34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椭圆 10"/>
          <p:cNvSpPr/>
          <p:nvPr/>
        </p:nvSpPr>
        <p:spPr>
          <a:xfrm>
            <a:off x="928255" y="1628212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721928" y="1982162"/>
            <a:ext cx="2299854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任意形状 12"/>
          <p:cNvSpPr/>
          <p:nvPr/>
        </p:nvSpPr>
        <p:spPr>
          <a:xfrm>
            <a:off x="9047018" y="2470743"/>
            <a:ext cx="1624384" cy="1510145"/>
          </a:xfrm>
          <a:custGeom>
            <a:avLst/>
            <a:gdLst>
              <a:gd name="connsiteX0" fmla="*/ 0 w 1624384"/>
              <a:gd name="connsiteY0" fmla="*/ 27709 h 1510145"/>
              <a:gd name="connsiteX1" fmla="*/ 13854 w 1624384"/>
              <a:gd name="connsiteY1" fmla="*/ 637309 h 1510145"/>
              <a:gd name="connsiteX2" fmla="*/ 41563 w 1624384"/>
              <a:gd name="connsiteY2" fmla="*/ 789709 h 1510145"/>
              <a:gd name="connsiteX3" fmla="*/ 69273 w 1624384"/>
              <a:gd name="connsiteY3" fmla="*/ 817418 h 1510145"/>
              <a:gd name="connsiteX4" fmla="*/ 152400 w 1624384"/>
              <a:gd name="connsiteY4" fmla="*/ 872836 h 1510145"/>
              <a:gd name="connsiteX5" fmla="*/ 249382 w 1624384"/>
              <a:gd name="connsiteY5" fmla="*/ 900545 h 1510145"/>
              <a:gd name="connsiteX6" fmla="*/ 318654 w 1624384"/>
              <a:gd name="connsiteY6" fmla="*/ 914400 h 1510145"/>
              <a:gd name="connsiteX7" fmla="*/ 401782 w 1624384"/>
              <a:gd name="connsiteY7" fmla="*/ 942109 h 1510145"/>
              <a:gd name="connsiteX8" fmla="*/ 484909 w 1624384"/>
              <a:gd name="connsiteY8" fmla="*/ 969818 h 1510145"/>
              <a:gd name="connsiteX9" fmla="*/ 568036 w 1624384"/>
              <a:gd name="connsiteY9" fmla="*/ 997527 h 1510145"/>
              <a:gd name="connsiteX10" fmla="*/ 665018 w 1624384"/>
              <a:gd name="connsiteY10" fmla="*/ 1052945 h 1510145"/>
              <a:gd name="connsiteX11" fmla="*/ 706582 w 1624384"/>
              <a:gd name="connsiteY11" fmla="*/ 1066800 h 1510145"/>
              <a:gd name="connsiteX12" fmla="*/ 831273 w 1624384"/>
              <a:gd name="connsiteY12" fmla="*/ 1136072 h 1510145"/>
              <a:gd name="connsiteX13" fmla="*/ 872836 w 1624384"/>
              <a:gd name="connsiteY13" fmla="*/ 1163782 h 1510145"/>
              <a:gd name="connsiteX14" fmla="*/ 914400 w 1624384"/>
              <a:gd name="connsiteY14" fmla="*/ 1177636 h 1510145"/>
              <a:gd name="connsiteX15" fmla="*/ 942109 w 1624384"/>
              <a:gd name="connsiteY15" fmla="*/ 1219200 h 1510145"/>
              <a:gd name="connsiteX16" fmla="*/ 1025236 w 1624384"/>
              <a:gd name="connsiteY16" fmla="*/ 1274618 h 1510145"/>
              <a:gd name="connsiteX17" fmla="*/ 1066800 w 1624384"/>
              <a:gd name="connsiteY17" fmla="*/ 1302327 h 1510145"/>
              <a:gd name="connsiteX18" fmla="*/ 1149927 w 1624384"/>
              <a:gd name="connsiteY18" fmla="*/ 1399309 h 1510145"/>
              <a:gd name="connsiteX19" fmla="*/ 1233054 w 1624384"/>
              <a:gd name="connsiteY19" fmla="*/ 1454727 h 1510145"/>
              <a:gd name="connsiteX20" fmla="*/ 1274618 w 1624384"/>
              <a:gd name="connsiteY20" fmla="*/ 1468582 h 1510145"/>
              <a:gd name="connsiteX21" fmla="*/ 1357745 w 1624384"/>
              <a:gd name="connsiteY21" fmla="*/ 1510145 h 1510145"/>
              <a:gd name="connsiteX22" fmla="*/ 1579418 w 1624384"/>
              <a:gd name="connsiteY22" fmla="*/ 1468582 h 1510145"/>
              <a:gd name="connsiteX23" fmla="*/ 1607127 w 1624384"/>
              <a:gd name="connsiteY23" fmla="*/ 1440872 h 1510145"/>
              <a:gd name="connsiteX24" fmla="*/ 1607127 w 1624384"/>
              <a:gd name="connsiteY24" fmla="*/ 1274618 h 1510145"/>
              <a:gd name="connsiteX25" fmla="*/ 1593273 w 1624384"/>
              <a:gd name="connsiteY25" fmla="*/ 1233054 h 1510145"/>
              <a:gd name="connsiteX26" fmla="*/ 1565563 w 1624384"/>
              <a:gd name="connsiteY26" fmla="*/ 1205345 h 1510145"/>
              <a:gd name="connsiteX27" fmla="*/ 1482436 w 1624384"/>
              <a:gd name="connsiteY27" fmla="*/ 1149927 h 1510145"/>
              <a:gd name="connsiteX28" fmla="*/ 1440873 w 1624384"/>
              <a:gd name="connsiteY28" fmla="*/ 1122218 h 1510145"/>
              <a:gd name="connsiteX29" fmla="*/ 1330036 w 1624384"/>
              <a:gd name="connsiteY29" fmla="*/ 1039091 h 1510145"/>
              <a:gd name="connsiteX30" fmla="*/ 1288473 w 1624384"/>
              <a:gd name="connsiteY30" fmla="*/ 1011382 h 1510145"/>
              <a:gd name="connsiteX31" fmla="*/ 1260763 w 1624384"/>
              <a:gd name="connsiteY31" fmla="*/ 983672 h 1510145"/>
              <a:gd name="connsiteX32" fmla="*/ 1177636 w 1624384"/>
              <a:gd name="connsiteY32" fmla="*/ 928254 h 1510145"/>
              <a:gd name="connsiteX33" fmla="*/ 1080654 w 1624384"/>
              <a:gd name="connsiteY33" fmla="*/ 831272 h 1510145"/>
              <a:gd name="connsiteX34" fmla="*/ 1039091 w 1624384"/>
              <a:gd name="connsiteY34" fmla="*/ 789709 h 1510145"/>
              <a:gd name="connsiteX35" fmla="*/ 997527 w 1624384"/>
              <a:gd name="connsiteY35" fmla="*/ 762000 h 1510145"/>
              <a:gd name="connsiteX36" fmla="*/ 955963 w 1624384"/>
              <a:gd name="connsiteY36" fmla="*/ 678872 h 1510145"/>
              <a:gd name="connsiteX37" fmla="*/ 928254 w 1624384"/>
              <a:gd name="connsiteY37" fmla="*/ 637309 h 1510145"/>
              <a:gd name="connsiteX38" fmla="*/ 817418 w 1624384"/>
              <a:gd name="connsiteY38" fmla="*/ 304800 h 1510145"/>
              <a:gd name="connsiteX39" fmla="*/ 748145 w 1624384"/>
              <a:gd name="connsiteY39" fmla="*/ 180109 h 1510145"/>
              <a:gd name="connsiteX40" fmla="*/ 720436 w 1624384"/>
              <a:gd name="connsiteY40" fmla="*/ 138545 h 1510145"/>
              <a:gd name="connsiteX41" fmla="*/ 678873 w 1624384"/>
              <a:gd name="connsiteY41" fmla="*/ 110836 h 1510145"/>
              <a:gd name="connsiteX42" fmla="*/ 595745 w 1624384"/>
              <a:gd name="connsiteY42" fmla="*/ 83127 h 1510145"/>
              <a:gd name="connsiteX43" fmla="*/ 512618 w 1624384"/>
              <a:gd name="connsiteY43" fmla="*/ 41563 h 1510145"/>
              <a:gd name="connsiteX44" fmla="*/ 457200 w 1624384"/>
              <a:gd name="connsiteY44" fmla="*/ 13854 h 1510145"/>
              <a:gd name="connsiteX45" fmla="*/ 346363 w 1624384"/>
              <a:gd name="connsiteY45" fmla="*/ 0 h 1510145"/>
              <a:gd name="connsiteX46" fmla="*/ 0 w 1624384"/>
              <a:gd name="connsiteY46" fmla="*/ 27709 h 151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624384" h="1510145">
                <a:moveTo>
                  <a:pt x="0" y="27709"/>
                </a:moveTo>
                <a:cubicBezTo>
                  <a:pt x="4618" y="230909"/>
                  <a:pt x="6042" y="434207"/>
                  <a:pt x="13854" y="637309"/>
                </a:cubicBezTo>
                <a:cubicBezTo>
                  <a:pt x="14351" y="650227"/>
                  <a:pt x="21885" y="756913"/>
                  <a:pt x="41563" y="789709"/>
                </a:cubicBezTo>
                <a:cubicBezTo>
                  <a:pt x="48284" y="800910"/>
                  <a:pt x="58823" y="809581"/>
                  <a:pt x="69273" y="817418"/>
                </a:cubicBezTo>
                <a:cubicBezTo>
                  <a:pt x="95915" y="837399"/>
                  <a:pt x="120807" y="862305"/>
                  <a:pt x="152400" y="872836"/>
                </a:cubicBezTo>
                <a:cubicBezTo>
                  <a:pt x="198693" y="888268"/>
                  <a:pt x="197181" y="888945"/>
                  <a:pt x="249382" y="900545"/>
                </a:cubicBezTo>
                <a:cubicBezTo>
                  <a:pt x="272369" y="905653"/>
                  <a:pt x="295936" y="908204"/>
                  <a:pt x="318654" y="914400"/>
                </a:cubicBezTo>
                <a:cubicBezTo>
                  <a:pt x="346833" y="922085"/>
                  <a:pt x="374073" y="932873"/>
                  <a:pt x="401782" y="942109"/>
                </a:cubicBezTo>
                <a:lnTo>
                  <a:pt x="484909" y="969818"/>
                </a:lnTo>
                <a:cubicBezTo>
                  <a:pt x="484914" y="969820"/>
                  <a:pt x="568031" y="997523"/>
                  <a:pt x="568036" y="997527"/>
                </a:cubicBezTo>
                <a:cubicBezTo>
                  <a:pt x="609778" y="1025355"/>
                  <a:pt x="615800" y="1031852"/>
                  <a:pt x="665018" y="1052945"/>
                </a:cubicBezTo>
                <a:cubicBezTo>
                  <a:pt x="678441" y="1058698"/>
                  <a:pt x="693816" y="1059708"/>
                  <a:pt x="706582" y="1066800"/>
                </a:cubicBezTo>
                <a:cubicBezTo>
                  <a:pt x="849495" y="1146196"/>
                  <a:pt x="737226" y="1104725"/>
                  <a:pt x="831273" y="1136072"/>
                </a:cubicBezTo>
                <a:cubicBezTo>
                  <a:pt x="845127" y="1145309"/>
                  <a:pt x="857943" y="1156335"/>
                  <a:pt x="872836" y="1163782"/>
                </a:cubicBezTo>
                <a:cubicBezTo>
                  <a:pt x="885898" y="1170313"/>
                  <a:pt x="902996" y="1168513"/>
                  <a:pt x="914400" y="1177636"/>
                </a:cubicBezTo>
                <a:cubicBezTo>
                  <a:pt x="927402" y="1188038"/>
                  <a:pt x="929578" y="1208235"/>
                  <a:pt x="942109" y="1219200"/>
                </a:cubicBezTo>
                <a:cubicBezTo>
                  <a:pt x="967171" y="1241130"/>
                  <a:pt x="997527" y="1256145"/>
                  <a:pt x="1025236" y="1274618"/>
                </a:cubicBezTo>
                <a:lnTo>
                  <a:pt x="1066800" y="1302327"/>
                </a:lnTo>
                <a:cubicBezTo>
                  <a:pt x="1096764" y="1347274"/>
                  <a:pt x="1101932" y="1360913"/>
                  <a:pt x="1149927" y="1399309"/>
                </a:cubicBezTo>
                <a:cubicBezTo>
                  <a:pt x="1175932" y="1420113"/>
                  <a:pt x="1201461" y="1444196"/>
                  <a:pt x="1233054" y="1454727"/>
                </a:cubicBezTo>
                <a:cubicBezTo>
                  <a:pt x="1246909" y="1459345"/>
                  <a:pt x="1261556" y="1462051"/>
                  <a:pt x="1274618" y="1468582"/>
                </a:cubicBezTo>
                <a:cubicBezTo>
                  <a:pt x="1382043" y="1522294"/>
                  <a:pt x="1253280" y="1475324"/>
                  <a:pt x="1357745" y="1510145"/>
                </a:cubicBezTo>
                <a:cubicBezTo>
                  <a:pt x="1493326" y="1499716"/>
                  <a:pt x="1504658" y="1528391"/>
                  <a:pt x="1579418" y="1468582"/>
                </a:cubicBezTo>
                <a:cubicBezTo>
                  <a:pt x="1589618" y="1460422"/>
                  <a:pt x="1597891" y="1450109"/>
                  <a:pt x="1607127" y="1440872"/>
                </a:cubicBezTo>
                <a:cubicBezTo>
                  <a:pt x="1632407" y="1365037"/>
                  <a:pt x="1627750" y="1398358"/>
                  <a:pt x="1607127" y="1274618"/>
                </a:cubicBezTo>
                <a:cubicBezTo>
                  <a:pt x="1604726" y="1260213"/>
                  <a:pt x="1600787" y="1245577"/>
                  <a:pt x="1593273" y="1233054"/>
                </a:cubicBezTo>
                <a:cubicBezTo>
                  <a:pt x="1586552" y="1221853"/>
                  <a:pt x="1576013" y="1213182"/>
                  <a:pt x="1565563" y="1205345"/>
                </a:cubicBezTo>
                <a:cubicBezTo>
                  <a:pt x="1538921" y="1185364"/>
                  <a:pt x="1510145" y="1168400"/>
                  <a:pt x="1482436" y="1149927"/>
                </a:cubicBezTo>
                <a:cubicBezTo>
                  <a:pt x="1468582" y="1140691"/>
                  <a:pt x="1452647" y="1133992"/>
                  <a:pt x="1440873" y="1122218"/>
                </a:cubicBezTo>
                <a:cubicBezTo>
                  <a:pt x="1389614" y="1070961"/>
                  <a:pt x="1424032" y="1101755"/>
                  <a:pt x="1330036" y="1039091"/>
                </a:cubicBezTo>
                <a:cubicBezTo>
                  <a:pt x="1316182" y="1029855"/>
                  <a:pt x="1300247" y="1023156"/>
                  <a:pt x="1288473" y="1011382"/>
                </a:cubicBezTo>
                <a:cubicBezTo>
                  <a:pt x="1279236" y="1002145"/>
                  <a:pt x="1271213" y="991510"/>
                  <a:pt x="1260763" y="983672"/>
                </a:cubicBezTo>
                <a:cubicBezTo>
                  <a:pt x="1234121" y="963691"/>
                  <a:pt x="1201184" y="951802"/>
                  <a:pt x="1177636" y="928254"/>
                </a:cubicBezTo>
                <a:lnTo>
                  <a:pt x="1080654" y="831272"/>
                </a:lnTo>
                <a:cubicBezTo>
                  <a:pt x="1066800" y="817418"/>
                  <a:pt x="1055393" y="800577"/>
                  <a:pt x="1039091" y="789709"/>
                </a:cubicBezTo>
                <a:lnTo>
                  <a:pt x="997527" y="762000"/>
                </a:lnTo>
                <a:cubicBezTo>
                  <a:pt x="918114" y="642879"/>
                  <a:pt x="1013326" y="793597"/>
                  <a:pt x="955963" y="678872"/>
                </a:cubicBezTo>
                <a:cubicBezTo>
                  <a:pt x="948516" y="663979"/>
                  <a:pt x="937490" y="651163"/>
                  <a:pt x="928254" y="637309"/>
                </a:cubicBezTo>
                <a:lnTo>
                  <a:pt x="817418" y="304800"/>
                </a:lnTo>
                <a:cubicBezTo>
                  <a:pt x="793031" y="231642"/>
                  <a:pt x="811666" y="275390"/>
                  <a:pt x="748145" y="180109"/>
                </a:cubicBezTo>
                <a:cubicBezTo>
                  <a:pt x="738909" y="166254"/>
                  <a:pt x="734291" y="147781"/>
                  <a:pt x="720436" y="138545"/>
                </a:cubicBezTo>
                <a:cubicBezTo>
                  <a:pt x="706582" y="129309"/>
                  <a:pt x="694089" y="117599"/>
                  <a:pt x="678873" y="110836"/>
                </a:cubicBezTo>
                <a:cubicBezTo>
                  <a:pt x="652182" y="98973"/>
                  <a:pt x="620048" y="99329"/>
                  <a:pt x="595745" y="83127"/>
                </a:cubicBezTo>
                <a:cubicBezTo>
                  <a:pt x="515873" y="29878"/>
                  <a:pt x="592921" y="75979"/>
                  <a:pt x="512618" y="41563"/>
                </a:cubicBezTo>
                <a:cubicBezTo>
                  <a:pt x="493635" y="33427"/>
                  <a:pt x="477236" y="18863"/>
                  <a:pt x="457200" y="13854"/>
                </a:cubicBezTo>
                <a:cubicBezTo>
                  <a:pt x="421078" y="4824"/>
                  <a:pt x="383309" y="4618"/>
                  <a:pt x="346363" y="0"/>
                </a:cubicBezTo>
                <a:lnTo>
                  <a:pt x="0" y="2770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42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0" y="5098153"/>
            <a:ext cx="100168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density of the dots </a:t>
            </a:r>
            <a:r>
              <a:rPr lang="en-US" altLang="zh-CN" sz="2400" dirty="0"/>
              <a:t>is </a:t>
            </a:r>
            <a:r>
              <a:rPr lang="en-US" altLang="zh-CN" sz="2400" dirty="0" smtClean="0"/>
              <a:t>-&gt; the </a:t>
            </a:r>
            <a:r>
              <a:rPr lang="en-US" altLang="zh-CN" sz="2400" dirty="0"/>
              <a:t>strength of the transition</a:t>
            </a:r>
            <a:r>
              <a:rPr lang="en-US" altLang="zh-CN" sz="2400" dirty="0" smtClean="0"/>
              <a:t>.</a:t>
            </a:r>
            <a:endParaRPr lang="en-US" altLang="zh-CN" sz="2400" dirty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“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zh-CN" altLang="en-US" sz="2400" dirty="0" smtClean="0">
                <a:solidFill>
                  <a:schemeClr val="accent1">
                    <a:lumMod val="75000"/>
                  </a:schemeClr>
                </a:solidFill>
              </a:rPr>
              <a:t>”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is more strong transition than “1”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5597236" y="1858695"/>
            <a:ext cx="2244437" cy="235059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902036" y="1858695"/>
            <a:ext cx="2119746" cy="23505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838200" y="1565735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73927" y="4322618"/>
            <a:ext cx="1524000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97" y="1456641"/>
            <a:ext cx="10343005" cy="34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椭圆 10"/>
          <p:cNvSpPr/>
          <p:nvPr/>
        </p:nvSpPr>
        <p:spPr>
          <a:xfrm>
            <a:off x="928255" y="1628212"/>
            <a:ext cx="2209800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721928" y="1982162"/>
            <a:ext cx="2299854" cy="22581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任意形状 3"/>
          <p:cNvSpPr/>
          <p:nvPr/>
        </p:nvSpPr>
        <p:spPr>
          <a:xfrm>
            <a:off x="7840939" y="2646218"/>
            <a:ext cx="873608" cy="900546"/>
          </a:xfrm>
          <a:custGeom>
            <a:avLst/>
            <a:gdLst>
              <a:gd name="connsiteX0" fmla="*/ 471788 w 873608"/>
              <a:gd name="connsiteY0" fmla="*/ 387927 h 900546"/>
              <a:gd name="connsiteX1" fmla="*/ 430225 w 873608"/>
              <a:gd name="connsiteY1" fmla="*/ 235527 h 900546"/>
              <a:gd name="connsiteX2" fmla="*/ 416370 w 873608"/>
              <a:gd name="connsiteY2" fmla="*/ 193964 h 900546"/>
              <a:gd name="connsiteX3" fmla="*/ 333243 w 873608"/>
              <a:gd name="connsiteY3" fmla="*/ 83127 h 900546"/>
              <a:gd name="connsiteX4" fmla="*/ 250116 w 873608"/>
              <a:gd name="connsiteY4" fmla="*/ 27709 h 900546"/>
              <a:gd name="connsiteX5" fmla="*/ 166988 w 873608"/>
              <a:gd name="connsiteY5" fmla="*/ 0 h 900546"/>
              <a:gd name="connsiteX6" fmla="*/ 28443 w 873608"/>
              <a:gd name="connsiteY6" fmla="*/ 221673 h 900546"/>
              <a:gd name="connsiteX7" fmla="*/ 56152 w 873608"/>
              <a:gd name="connsiteY7" fmla="*/ 263237 h 900546"/>
              <a:gd name="connsiteX8" fmla="*/ 194697 w 873608"/>
              <a:gd name="connsiteY8" fmla="*/ 360218 h 900546"/>
              <a:gd name="connsiteX9" fmla="*/ 236261 w 873608"/>
              <a:gd name="connsiteY9" fmla="*/ 387927 h 900546"/>
              <a:gd name="connsiteX10" fmla="*/ 250116 w 873608"/>
              <a:gd name="connsiteY10" fmla="*/ 429491 h 900546"/>
              <a:gd name="connsiteX11" fmla="*/ 291679 w 873608"/>
              <a:gd name="connsiteY11" fmla="*/ 443346 h 900546"/>
              <a:gd name="connsiteX12" fmla="*/ 333243 w 873608"/>
              <a:gd name="connsiteY12" fmla="*/ 471055 h 900546"/>
              <a:gd name="connsiteX13" fmla="*/ 347097 w 873608"/>
              <a:gd name="connsiteY13" fmla="*/ 512618 h 900546"/>
              <a:gd name="connsiteX14" fmla="*/ 402516 w 873608"/>
              <a:gd name="connsiteY14" fmla="*/ 581891 h 900546"/>
              <a:gd name="connsiteX15" fmla="*/ 416370 w 873608"/>
              <a:gd name="connsiteY15" fmla="*/ 623455 h 900546"/>
              <a:gd name="connsiteX16" fmla="*/ 471788 w 873608"/>
              <a:gd name="connsiteY16" fmla="*/ 706582 h 900546"/>
              <a:gd name="connsiteX17" fmla="*/ 610334 w 873608"/>
              <a:gd name="connsiteY17" fmla="*/ 789709 h 900546"/>
              <a:gd name="connsiteX18" fmla="*/ 679606 w 873608"/>
              <a:gd name="connsiteY18" fmla="*/ 858982 h 900546"/>
              <a:gd name="connsiteX19" fmla="*/ 748879 w 873608"/>
              <a:gd name="connsiteY19" fmla="*/ 900546 h 900546"/>
              <a:gd name="connsiteX20" fmla="*/ 859716 w 873608"/>
              <a:gd name="connsiteY20" fmla="*/ 886691 h 900546"/>
              <a:gd name="connsiteX21" fmla="*/ 873570 w 873608"/>
              <a:gd name="connsiteY21" fmla="*/ 845127 h 900546"/>
              <a:gd name="connsiteX22" fmla="*/ 859716 w 873608"/>
              <a:gd name="connsiteY22" fmla="*/ 665018 h 900546"/>
              <a:gd name="connsiteX23" fmla="*/ 804297 w 873608"/>
              <a:gd name="connsiteY23" fmla="*/ 581891 h 900546"/>
              <a:gd name="connsiteX24" fmla="*/ 721170 w 873608"/>
              <a:gd name="connsiteY24" fmla="*/ 554182 h 900546"/>
              <a:gd name="connsiteX25" fmla="*/ 693461 w 873608"/>
              <a:gd name="connsiteY25" fmla="*/ 512618 h 900546"/>
              <a:gd name="connsiteX26" fmla="*/ 568770 w 873608"/>
              <a:gd name="connsiteY26" fmla="*/ 415637 h 900546"/>
              <a:gd name="connsiteX27" fmla="*/ 471788 w 873608"/>
              <a:gd name="connsiteY27" fmla="*/ 387927 h 90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73608" h="900546">
                <a:moveTo>
                  <a:pt x="471788" y="387927"/>
                </a:moveTo>
                <a:cubicBezTo>
                  <a:pt x="448697" y="357909"/>
                  <a:pt x="465379" y="340989"/>
                  <a:pt x="430225" y="235527"/>
                </a:cubicBezTo>
                <a:cubicBezTo>
                  <a:pt x="425607" y="221673"/>
                  <a:pt x="424471" y="206115"/>
                  <a:pt x="416370" y="193964"/>
                </a:cubicBezTo>
                <a:cubicBezTo>
                  <a:pt x="397271" y="165315"/>
                  <a:pt x="367412" y="108754"/>
                  <a:pt x="333243" y="83127"/>
                </a:cubicBezTo>
                <a:cubicBezTo>
                  <a:pt x="306601" y="63146"/>
                  <a:pt x="281709" y="38240"/>
                  <a:pt x="250116" y="27709"/>
                </a:cubicBezTo>
                <a:lnTo>
                  <a:pt x="166988" y="0"/>
                </a:lnTo>
                <a:cubicBezTo>
                  <a:pt x="-35829" y="18438"/>
                  <a:pt x="-14290" y="-34725"/>
                  <a:pt x="28443" y="221673"/>
                </a:cubicBezTo>
                <a:cubicBezTo>
                  <a:pt x="31180" y="238098"/>
                  <a:pt x="44378" y="251463"/>
                  <a:pt x="56152" y="263237"/>
                </a:cubicBezTo>
                <a:cubicBezTo>
                  <a:pt x="76665" y="283750"/>
                  <a:pt x="181122" y="351168"/>
                  <a:pt x="194697" y="360218"/>
                </a:cubicBezTo>
                <a:lnTo>
                  <a:pt x="236261" y="387927"/>
                </a:lnTo>
                <a:cubicBezTo>
                  <a:pt x="240879" y="401782"/>
                  <a:pt x="239789" y="419164"/>
                  <a:pt x="250116" y="429491"/>
                </a:cubicBezTo>
                <a:cubicBezTo>
                  <a:pt x="260442" y="439818"/>
                  <a:pt x="278617" y="436815"/>
                  <a:pt x="291679" y="443346"/>
                </a:cubicBezTo>
                <a:cubicBezTo>
                  <a:pt x="306572" y="450793"/>
                  <a:pt x="319388" y="461819"/>
                  <a:pt x="333243" y="471055"/>
                </a:cubicBezTo>
                <a:cubicBezTo>
                  <a:pt x="337861" y="484909"/>
                  <a:pt x="340566" y="499556"/>
                  <a:pt x="347097" y="512618"/>
                </a:cubicBezTo>
                <a:cubicBezTo>
                  <a:pt x="364575" y="547575"/>
                  <a:pt x="376741" y="556117"/>
                  <a:pt x="402516" y="581891"/>
                </a:cubicBezTo>
                <a:cubicBezTo>
                  <a:pt x="407134" y="595746"/>
                  <a:pt x="409278" y="610689"/>
                  <a:pt x="416370" y="623455"/>
                </a:cubicBezTo>
                <a:cubicBezTo>
                  <a:pt x="432543" y="652566"/>
                  <a:pt x="444079" y="688109"/>
                  <a:pt x="471788" y="706582"/>
                </a:cubicBezTo>
                <a:cubicBezTo>
                  <a:pt x="572100" y="773456"/>
                  <a:pt x="525129" y="747107"/>
                  <a:pt x="610334" y="789709"/>
                </a:cubicBezTo>
                <a:cubicBezTo>
                  <a:pt x="657834" y="860959"/>
                  <a:pt x="613634" y="806205"/>
                  <a:pt x="679606" y="858982"/>
                </a:cubicBezTo>
                <a:cubicBezTo>
                  <a:pt x="733942" y="902451"/>
                  <a:pt x="676701" y="876485"/>
                  <a:pt x="748879" y="900546"/>
                </a:cubicBezTo>
                <a:cubicBezTo>
                  <a:pt x="785825" y="895928"/>
                  <a:pt x="825692" y="901813"/>
                  <a:pt x="859716" y="886691"/>
                </a:cubicBezTo>
                <a:cubicBezTo>
                  <a:pt x="873061" y="880760"/>
                  <a:pt x="873570" y="859731"/>
                  <a:pt x="873570" y="845127"/>
                </a:cubicBezTo>
                <a:cubicBezTo>
                  <a:pt x="873570" y="784913"/>
                  <a:pt x="875040" y="723249"/>
                  <a:pt x="859716" y="665018"/>
                </a:cubicBezTo>
                <a:cubicBezTo>
                  <a:pt x="851241" y="632812"/>
                  <a:pt x="835890" y="592422"/>
                  <a:pt x="804297" y="581891"/>
                </a:cubicBezTo>
                <a:lnTo>
                  <a:pt x="721170" y="554182"/>
                </a:lnTo>
                <a:cubicBezTo>
                  <a:pt x="711934" y="540327"/>
                  <a:pt x="704121" y="525410"/>
                  <a:pt x="693461" y="512618"/>
                </a:cubicBezTo>
                <a:cubicBezTo>
                  <a:pt x="665876" y="479516"/>
                  <a:pt x="604416" y="427519"/>
                  <a:pt x="568770" y="415637"/>
                </a:cubicBezTo>
                <a:cubicBezTo>
                  <a:pt x="514814" y="397651"/>
                  <a:pt x="494879" y="417945"/>
                  <a:pt x="471788" y="387927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/>
          <p:cNvSpPr/>
          <p:nvPr/>
        </p:nvSpPr>
        <p:spPr>
          <a:xfrm>
            <a:off x="9299817" y="2798618"/>
            <a:ext cx="1257347" cy="872837"/>
          </a:xfrm>
          <a:custGeom>
            <a:avLst/>
            <a:gdLst>
              <a:gd name="connsiteX0" fmla="*/ 827856 w 1257347"/>
              <a:gd name="connsiteY0" fmla="*/ 138546 h 872837"/>
              <a:gd name="connsiteX1" fmla="*/ 675456 w 1257347"/>
              <a:gd name="connsiteY1" fmla="*/ 152400 h 872837"/>
              <a:gd name="connsiteX2" fmla="*/ 523056 w 1257347"/>
              <a:gd name="connsiteY2" fmla="*/ 193964 h 872837"/>
              <a:gd name="connsiteX3" fmla="*/ 426074 w 1257347"/>
              <a:gd name="connsiteY3" fmla="*/ 235527 h 872837"/>
              <a:gd name="connsiteX4" fmla="*/ 384510 w 1257347"/>
              <a:gd name="connsiteY4" fmla="*/ 263237 h 872837"/>
              <a:gd name="connsiteX5" fmla="*/ 287528 w 1257347"/>
              <a:gd name="connsiteY5" fmla="*/ 290946 h 872837"/>
              <a:gd name="connsiteX6" fmla="*/ 135128 w 1257347"/>
              <a:gd name="connsiteY6" fmla="*/ 387927 h 872837"/>
              <a:gd name="connsiteX7" fmla="*/ 107419 w 1257347"/>
              <a:gd name="connsiteY7" fmla="*/ 415637 h 872837"/>
              <a:gd name="connsiteX8" fmla="*/ 52001 w 1257347"/>
              <a:gd name="connsiteY8" fmla="*/ 498764 h 872837"/>
              <a:gd name="connsiteX9" fmla="*/ 38147 w 1257347"/>
              <a:gd name="connsiteY9" fmla="*/ 554182 h 872837"/>
              <a:gd name="connsiteX10" fmla="*/ 38147 w 1257347"/>
              <a:gd name="connsiteY10" fmla="*/ 845127 h 872837"/>
              <a:gd name="connsiteX11" fmla="*/ 121274 w 1257347"/>
              <a:gd name="connsiteY11" fmla="*/ 872837 h 872837"/>
              <a:gd name="connsiteX12" fmla="*/ 384510 w 1257347"/>
              <a:gd name="connsiteY12" fmla="*/ 858982 h 872837"/>
              <a:gd name="connsiteX13" fmla="*/ 439928 w 1257347"/>
              <a:gd name="connsiteY13" fmla="*/ 831273 h 872837"/>
              <a:gd name="connsiteX14" fmla="*/ 481492 w 1257347"/>
              <a:gd name="connsiteY14" fmla="*/ 817418 h 872837"/>
              <a:gd name="connsiteX15" fmla="*/ 564619 w 1257347"/>
              <a:gd name="connsiteY15" fmla="*/ 775855 h 872837"/>
              <a:gd name="connsiteX16" fmla="*/ 647747 w 1257347"/>
              <a:gd name="connsiteY16" fmla="*/ 720437 h 872837"/>
              <a:gd name="connsiteX17" fmla="*/ 703165 w 1257347"/>
              <a:gd name="connsiteY17" fmla="*/ 623455 h 872837"/>
              <a:gd name="connsiteX18" fmla="*/ 744728 w 1257347"/>
              <a:gd name="connsiteY18" fmla="*/ 595746 h 872837"/>
              <a:gd name="connsiteX19" fmla="*/ 772438 w 1257347"/>
              <a:gd name="connsiteY19" fmla="*/ 568037 h 872837"/>
              <a:gd name="connsiteX20" fmla="*/ 814001 w 1257347"/>
              <a:gd name="connsiteY20" fmla="*/ 540327 h 872837"/>
              <a:gd name="connsiteX21" fmla="*/ 924838 w 1257347"/>
              <a:gd name="connsiteY21" fmla="*/ 415637 h 872837"/>
              <a:gd name="connsiteX22" fmla="*/ 980256 w 1257347"/>
              <a:gd name="connsiteY22" fmla="*/ 401782 h 872837"/>
              <a:gd name="connsiteX23" fmla="*/ 1021819 w 1257347"/>
              <a:gd name="connsiteY23" fmla="*/ 374073 h 872837"/>
              <a:gd name="connsiteX24" fmla="*/ 1049528 w 1257347"/>
              <a:gd name="connsiteY24" fmla="*/ 332509 h 872837"/>
              <a:gd name="connsiteX25" fmla="*/ 1091092 w 1257347"/>
              <a:gd name="connsiteY25" fmla="*/ 318655 h 872837"/>
              <a:gd name="connsiteX26" fmla="*/ 1146510 w 1257347"/>
              <a:gd name="connsiteY26" fmla="*/ 277091 h 872837"/>
              <a:gd name="connsiteX27" fmla="*/ 1188074 w 1257347"/>
              <a:gd name="connsiteY27" fmla="*/ 221673 h 872837"/>
              <a:gd name="connsiteX28" fmla="*/ 1257347 w 1257347"/>
              <a:gd name="connsiteY28" fmla="*/ 96982 h 872837"/>
              <a:gd name="connsiteX29" fmla="*/ 1243492 w 1257347"/>
              <a:gd name="connsiteY29" fmla="*/ 41564 h 872837"/>
              <a:gd name="connsiteX30" fmla="*/ 1201928 w 1257347"/>
              <a:gd name="connsiteY30" fmla="*/ 27709 h 872837"/>
              <a:gd name="connsiteX31" fmla="*/ 1160365 w 1257347"/>
              <a:gd name="connsiteY31" fmla="*/ 0 h 872837"/>
              <a:gd name="connsiteX32" fmla="*/ 938692 w 1257347"/>
              <a:gd name="connsiteY32" fmla="*/ 13855 h 872837"/>
              <a:gd name="connsiteX33" fmla="*/ 910983 w 1257347"/>
              <a:gd name="connsiteY33" fmla="*/ 55418 h 872837"/>
              <a:gd name="connsiteX34" fmla="*/ 869419 w 1257347"/>
              <a:gd name="connsiteY34" fmla="*/ 83127 h 872837"/>
              <a:gd name="connsiteX35" fmla="*/ 841710 w 1257347"/>
              <a:gd name="connsiteY35" fmla="*/ 110837 h 872837"/>
              <a:gd name="connsiteX36" fmla="*/ 827856 w 1257347"/>
              <a:gd name="connsiteY36" fmla="*/ 138546 h 87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257347" h="872837">
                <a:moveTo>
                  <a:pt x="827856" y="138546"/>
                </a:moveTo>
                <a:cubicBezTo>
                  <a:pt x="800147" y="145473"/>
                  <a:pt x="725841" y="144445"/>
                  <a:pt x="675456" y="152400"/>
                </a:cubicBezTo>
                <a:cubicBezTo>
                  <a:pt x="664261" y="154168"/>
                  <a:pt x="557104" y="179372"/>
                  <a:pt x="523056" y="193964"/>
                </a:cubicBezTo>
                <a:cubicBezTo>
                  <a:pt x="403233" y="245317"/>
                  <a:pt x="523536" y="203041"/>
                  <a:pt x="426074" y="235527"/>
                </a:cubicBezTo>
                <a:cubicBezTo>
                  <a:pt x="412219" y="244764"/>
                  <a:pt x="399815" y="256678"/>
                  <a:pt x="384510" y="263237"/>
                </a:cubicBezTo>
                <a:cubicBezTo>
                  <a:pt x="322341" y="289881"/>
                  <a:pt x="341467" y="263977"/>
                  <a:pt x="287528" y="290946"/>
                </a:cubicBezTo>
                <a:cubicBezTo>
                  <a:pt x="266156" y="301632"/>
                  <a:pt x="146107" y="376948"/>
                  <a:pt x="135128" y="387927"/>
                </a:cubicBezTo>
                <a:cubicBezTo>
                  <a:pt x="125892" y="397164"/>
                  <a:pt x="115256" y="405187"/>
                  <a:pt x="107419" y="415637"/>
                </a:cubicBezTo>
                <a:cubicBezTo>
                  <a:pt x="87438" y="442279"/>
                  <a:pt x="52001" y="498764"/>
                  <a:pt x="52001" y="498764"/>
                </a:cubicBezTo>
                <a:cubicBezTo>
                  <a:pt x="47383" y="517237"/>
                  <a:pt x="43378" y="535873"/>
                  <a:pt x="38147" y="554182"/>
                </a:cubicBezTo>
                <a:cubicBezTo>
                  <a:pt x="7252" y="662314"/>
                  <a:pt x="-29470" y="651937"/>
                  <a:pt x="38147" y="845127"/>
                </a:cubicBezTo>
                <a:cubicBezTo>
                  <a:pt x="47796" y="872695"/>
                  <a:pt x="121274" y="872837"/>
                  <a:pt x="121274" y="872837"/>
                </a:cubicBezTo>
                <a:cubicBezTo>
                  <a:pt x="209019" y="868219"/>
                  <a:pt x="297381" y="870347"/>
                  <a:pt x="384510" y="858982"/>
                </a:cubicBezTo>
                <a:cubicBezTo>
                  <a:pt x="404990" y="856311"/>
                  <a:pt x="420945" y="839409"/>
                  <a:pt x="439928" y="831273"/>
                </a:cubicBezTo>
                <a:cubicBezTo>
                  <a:pt x="453351" y="825520"/>
                  <a:pt x="468430" y="823949"/>
                  <a:pt x="481492" y="817418"/>
                </a:cubicBezTo>
                <a:cubicBezTo>
                  <a:pt x="588917" y="763706"/>
                  <a:pt x="460154" y="810676"/>
                  <a:pt x="564619" y="775855"/>
                </a:cubicBezTo>
                <a:cubicBezTo>
                  <a:pt x="592328" y="757382"/>
                  <a:pt x="637216" y="752031"/>
                  <a:pt x="647747" y="720437"/>
                </a:cubicBezTo>
                <a:cubicBezTo>
                  <a:pt x="663598" y="672880"/>
                  <a:pt x="661225" y="665395"/>
                  <a:pt x="703165" y="623455"/>
                </a:cubicBezTo>
                <a:cubicBezTo>
                  <a:pt x="714939" y="611681"/>
                  <a:pt x="731726" y="606148"/>
                  <a:pt x="744728" y="595746"/>
                </a:cubicBezTo>
                <a:cubicBezTo>
                  <a:pt x="754928" y="587586"/>
                  <a:pt x="762238" y="576197"/>
                  <a:pt x="772438" y="568037"/>
                </a:cubicBezTo>
                <a:cubicBezTo>
                  <a:pt x="785440" y="557635"/>
                  <a:pt x="802227" y="552101"/>
                  <a:pt x="814001" y="540327"/>
                </a:cubicBezTo>
                <a:cubicBezTo>
                  <a:pt x="841810" y="512518"/>
                  <a:pt x="886399" y="425247"/>
                  <a:pt x="924838" y="415637"/>
                </a:cubicBezTo>
                <a:lnTo>
                  <a:pt x="980256" y="401782"/>
                </a:lnTo>
                <a:cubicBezTo>
                  <a:pt x="994110" y="392546"/>
                  <a:pt x="1010045" y="385847"/>
                  <a:pt x="1021819" y="374073"/>
                </a:cubicBezTo>
                <a:cubicBezTo>
                  <a:pt x="1033593" y="362299"/>
                  <a:pt x="1036526" y="342911"/>
                  <a:pt x="1049528" y="332509"/>
                </a:cubicBezTo>
                <a:cubicBezTo>
                  <a:pt x="1060932" y="323386"/>
                  <a:pt x="1077237" y="323273"/>
                  <a:pt x="1091092" y="318655"/>
                </a:cubicBezTo>
                <a:cubicBezTo>
                  <a:pt x="1109565" y="304800"/>
                  <a:pt x="1130182" y="293419"/>
                  <a:pt x="1146510" y="277091"/>
                </a:cubicBezTo>
                <a:cubicBezTo>
                  <a:pt x="1162838" y="260763"/>
                  <a:pt x="1174832" y="240590"/>
                  <a:pt x="1188074" y="221673"/>
                </a:cubicBezTo>
                <a:cubicBezTo>
                  <a:pt x="1248705" y="135057"/>
                  <a:pt x="1234227" y="166340"/>
                  <a:pt x="1257347" y="96982"/>
                </a:cubicBezTo>
                <a:cubicBezTo>
                  <a:pt x="1252729" y="78509"/>
                  <a:pt x="1255387" y="56433"/>
                  <a:pt x="1243492" y="41564"/>
                </a:cubicBezTo>
                <a:cubicBezTo>
                  <a:pt x="1234369" y="30160"/>
                  <a:pt x="1214990" y="34240"/>
                  <a:pt x="1201928" y="27709"/>
                </a:cubicBezTo>
                <a:cubicBezTo>
                  <a:pt x="1187035" y="20262"/>
                  <a:pt x="1174219" y="9236"/>
                  <a:pt x="1160365" y="0"/>
                </a:cubicBezTo>
                <a:cubicBezTo>
                  <a:pt x="1086474" y="4618"/>
                  <a:pt x="1010964" y="-2205"/>
                  <a:pt x="938692" y="13855"/>
                </a:cubicBezTo>
                <a:cubicBezTo>
                  <a:pt x="922438" y="17467"/>
                  <a:pt x="922757" y="43644"/>
                  <a:pt x="910983" y="55418"/>
                </a:cubicBezTo>
                <a:cubicBezTo>
                  <a:pt x="899209" y="67192"/>
                  <a:pt x="882421" y="72725"/>
                  <a:pt x="869419" y="83127"/>
                </a:cubicBezTo>
                <a:cubicBezTo>
                  <a:pt x="859219" y="91287"/>
                  <a:pt x="851910" y="102677"/>
                  <a:pt x="841710" y="110837"/>
                </a:cubicBezTo>
                <a:cubicBezTo>
                  <a:pt x="828708" y="121239"/>
                  <a:pt x="855565" y="131619"/>
                  <a:pt x="827856" y="138546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633800" y="261522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1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9422594" y="28378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425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43345" y="4919008"/>
            <a:ext cx="1130530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The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size</a:t>
            </a:r>
            <a:r>
              <a:rPr lang="en-US" altLang="zh-CN" sz="2400" dirty="0"/>
              <a:t> of each word in the word cloud </a:t>
            </a:r>
            <a:r>
              <a:rPr lang="en-US" altLang="zh-CN" sz="2400" dirty="0" smtClean="0"/>
              <a:t>-&gt; </a:t>
            </a:r>
            <a:r>
              <a:rPr lang="en-US" altLang="zh-CN" sz="2400" i="1" dirty="0" err="1" smtClean="0"/>
              <a:t>tf-idf</a:t>
            </a:r>
            <a:r>
              <a:rPr lang="en-US" altLang="zh-CN" sz="2400" i="1" dirty="0" smtClean="0"/>
              <a:t> </a:t>
            </a:r>
            <a:r>
              <a:rPr lang="en-US" altLang="zh-CN" sz="2400" dirty="0"/>
              <a:t>(term-frequency inverse-document-frequency) </a:t>
            </a:r>
            <a:r>
              <a:rPr lang="en-US" altLang="zh-CN" sz="2400" dirty="0" smtClean="0"/>
              <a:t>measure</a:t>
            </a:r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(Words that only appear during specific time intervals are assigned higher importance. )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 6/5/2012, at topic “welfare society”, opinion group talk the word “</a:t>
            </a:r>
            <a:r>
              <a:rPr lang="en-US" altLang="zh-CN" sz="2400" dirty="0" err="1" smtClean="0">
                <a:solidFill>
                  <a:schemeClr val="accent1">
                    <a:lumMod val="75000"/>
                  </a:schemeClr>
                </a:solidFill>
              </a:rPr>
              <a:t>solyndra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” most frequently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30" y="1343286"/>
            <a:ext cx="10178569" cy="342000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7184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0" y="5098153"/>
            <a:ext cx="100168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a </a:t>
            </a:r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spark line </a:t>
            </a:r>
            <a:r>
              <a:rPr lang="en-US" altLang="zh-CN" sz="2400" dirty="0" smtClean="0"/>
              <a:t>-&gt; temporal </a:t>
            </a:r>
            <a:r>
              <a:rPr lang="en-US" altLang="zh-CN" sz="2400" dirty="0"/>
              <a:t>variation of the keywords’ occurrences for the </a:t>
            </a:r>
            <a:r>
              <a:rPr lang="en-US" altLang="zh-CN" sz="2400" dirty="0" smtClean="0"/>
              <a:t>selected entire time</a:t>
            </a:r>
            <a:endParaRPr lang="en-US" altLang="zh-CN" sz="2400" dirty="0"/>
          </a:p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30" y="1343286"/>
            <a:ext cx="10178569" cy="342000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0876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r>
              <a:rPr kumimoji="1" lang="en-US" altLang="zh-CN" sz="2400" dirty="0" smtClean="0"/>
              <a:t/>
            </a:r>
            <a:br>
              <a:rPr kumimoji="1" lang="en-US" altLang="zh-CN" sz="2400" dirty="0" smtClean="0"/>
            </a:br>
            <a:endParaRPr kumimoji="1" lang="zh-CN" altLang="en-US" sz="24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08370" y="5098153"/>
            <a:ext cx="100168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pie chart </a:t>
            </a:r>
            <a:r>
              <a:rPr lang="en-US" altLang="zh-CN" sz="2400" dirty="0" smtClean="0"/>
              <a:t>-&gt; proportion </a:t>
            </a:r>
            <a:r>
              <a:rPr lang="en-US" altLang="zh-CN" sz="2400" dirty="0"/>
              <a:t>of the competitiveness contributions of different opinion leader groups to the corresponding topic. </a:t>
            </a:r>
          </a:p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30" y="1343286"/>
            <a:ext cx="10178569" cy="342000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031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study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needed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 smtClean="0"/>
              <a:t>Participants: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Insider </a:t>
            </a:r>
            <a:r>
              <a:rPr kumimoji="1" lang="en-US" altLang="zh-CN" sz="3200" dirty="0" smtClean="0"/>
              <a:t>VS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outsider of visual community</a:t>
            </a:r>
          </a:p>
          <a:p>
            <a:r>
              <a:rPr kumimoji="1" lang="en-US" altLang="zh-CN" sz="3200" dirty="0" smtClean="0"/>
              <a:t>Source: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 slideshow of our system </a:t>
            </a:r>
            <a:r>
              <a:rPr kumimoji="1" lang="en-US" altLang="zh-CN" sz="3200" dirty="0" smtClean="0"/>
              <a:t>VS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figures and text explanation </a:t>
            </a:r>
          </a:p>
          <a:p>
            <a:r>
              <a:rPr kumimoji="1" lang="en-US" altLang="zh-CN" sz="3200" dirty="0" smtClean="0"/>
              <a:t>Metrics:</a:t>
            </a:r>
          </a:p>
          <a:p>
            <a:pPr marL="457200" lvl="1" indent="0">
              <a:buNone/>
            </a:pP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Understandability, memorability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263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</a:t>
            </a:r>
            <a:r>
              <a:rPr kumimoji="1" lang="en-US" altLang="zh-CN" dirty="0" smtClean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milestone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6343051"/>
              </p:ext>
            </p:extLst>
          </p:nvPr>
        </p:nvGraphicFramePr>
        <p:xfrm>
          <a:off x="838200" y="1825625"/>
          <a:ext cx="10515600" cy="421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8309"/>
                <a:gridCol w="4100946"/>
                <a:gridCol w="2992581"/>
                <a:gridCol w="24037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idea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writing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coding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Collect and</a:t>
                      </a:r>
                      <a:r>
                        <a:rPr lang="en-US" altLang="zh-CN" baseline="0" dirty="0" smtClean="0"/>
                        <a:t> read paper, videos about text visualization (start from theme river)</a:t>
                      </a:r>
                      <a:r>
                        <a:rPr lang="en-US" altLang="zh-CN" dirty="0" smtClean="0"/>
                        <a:t>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Survey related work;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Finish</a:t>
                      </a:r>
                      <a:r>
                        <a:rPr lang="en-US" altLang="zh-CN" baseline="0" dirty="0" smtClean="0"/>
                        <a:t> d</a:t>
                      </a:r>
                      <a:r>
                        <a:rPr lang="en-US" altLang="zh-CN" dirty="0" smtClean="0"/>
                        <a:t>ecomposition</a:t>
                      </a:r>
                      <a:r>
                        <a:rPr lang="en-US" altLang="zh-CN" baseline="0" dirty="0" smtClean="0"/>
                        <a:t> of</a:t>
                      </a:r>
                      <a:r>
                        <a:rPr lang="en-US" altLang="zh-CN" dirty="0" smtClean="0"/>
                        <a:t> a </a:t>
                      </a:r>
                      <a:r>
                        <a:rPr lang="en-US" altLang="zh-CN" dirty="0" err="1" smtClean="0"/>
                        <a:t>png</a:t>
                      </a:r>
                      <a:r>
                        <a:rPr lang="en-US" altLang="zh-CN" dirty="0" smtClean="0"/>
                        <a:t> figure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Summarize</a:t>
                      </a:r>
                      <a:r>
                        <a:rPr lang="en-US" altLang="zh-CN" baseline="0" dirty="0" smtClean="0"/>
                        <a:t> narrative templates;</a:t>
                      </a:r>
                    </a:p>
                    <a:p>
                      <a:r>
                        <a:rPr lang="en-US" altLang="zh-CN" baseline="0" dirty="0" smtClean="0"/>
                        <a:t>Show examples for feedback;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Collect</a:t>
                      </a:r>
                      <a:r>
                        <a:rPr lang="en-US" altLang="zh-CN" baseline="0" dirty="0" smtClean="0"/>
                        <a:t> all target visualization designs published in IEEE VIS;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Introduction and related work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Refine the templates based on feedback;</a:t>
                      </a:r>
                    </a:p>
                    <a:p>
                      <a:r>
                        <a:rPr lang="en-US" altLang="zh-CN" dirty="0" smtClean="0"/>
                        <a:t>Continue survey and summarize;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Finish text and annotation</a:t>
                      </a:r>
                      <a:r>
                        <a:rPr lang="en-US" altLang="zh-CN" baseline="0" dirty="0" smtClean="0"/>
                        <a:t> </a:t>
                      </a:r>
                      <a:r>
                        <a:rPr lang="en-US" altLang="zh-CN" dirty="0" smtClean="0"/>
                        <a:t>extraction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Narrative</a:t>
                      </a:r>
                      <a:r>
                        <a:rPr lang="en-US" altLang="zh-CN" baseline="0" dirty="0" smtClean="0"/>
                        <a:t> templates design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Online system: prototype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User study design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Detection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smtClean="0"/>
                        <a:t>algorithm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Online system:</a:t>
                      </a:r>
                      <a:r>
                        <a:rPr lang="en-US" altLang="zh-CN" baseline="0" dirty="0" smtClean="0"/>
                        <a:t> interaction</a:t>
                      </a:r>
                      <a:endParaRPr lang="en-US" altLang="zh-CN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688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 and milestone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5455634"/>
              </p:ext>
            </p:extLst>
          </p:nvPr>
        </p:nvGraphicFramePr>
        <p:xfrm>
          <a:off x="838200" y="1811770"/>
          <a:ext cx="1023158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2164"/>
                <a:gridCol w="3754581"/>
                <a:gridCol w="2886943"/>
                <a:gridCol w="255789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idea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writing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coding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2 Case studies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Refine</a:t>
                      </a:r>
                      <a:r>
                        <a:rPr lang="en-US" altLang="zh-CN" baseline="0" dirty="0" smtClean="0"/>
                        <a:t> online system</a:t>
                      </a:r>
                      <a:endParaRPr lang="en-US" altLang="zh-CN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Experiment: user study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Analyze user study data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User studies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Conclusion and discussion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Proof</a:t>
                      </a:r>
                      <a:r>
                        <a:rPr lang="en-US" altLang="zh-CN" baseline="0" dirty="0" smtClean="0"/>
                        <a:t> reading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Making video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144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8800" b="1" dirty="0" smtClean="0">
                <a:latin typeface="SimHei" charset="0"/>
                <a:ea typeface="SimHei" charset="0"/>
                <a:cs typeface="SimHei" charset="0"/>
              </a:rPr>
              <a:t>Thanks!</a:t>
            </a:r>
            <a:endParaRPr kumimoji="1" lang="zh-CN" altLang="en-US" sz="8800" b="1" dirty="0">
              <a:latin typeface="SimHei" charset="0"/>
              <a:ea typeface="SimHei" charset="0"/>
              <a:cs typeface="Sim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Special thank to the authors of following websites:</a:t>
            </a:r>
          </a:p>
          <a:p>
            <a:pPr marL="0" indent="0">
              <a:buNone/>
            </a:pPr>
            <a:r>
              <a:rPr kumimoji="1" lang="en-US" altLang="zh-CN" dirty="0" smtClean="0">
                <a:hlinkClick r:id="rId2"/>
              </a:rPr>
              <a:t>http://textvis.lnu.se/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>
                <a:hlinkClick r:id="rId3"/>
              </a:rPr>
              <a:t>http://sentimentvis.lnu.se/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>
                <a:hlinkClick r:id="rId4"/>
              </a:rPr>
              <a:t>http://www.informatik.uni-rostock.de/~ct/timeviz/timeviz.html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>
                <a:hlinkClick r:id="rId5"/>
              </a:rPr>
              <a:t>http://ieg.ifs.tuwien.ac.at/~federico/LiPatVis/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13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51550"/>
            <a:ext cx="67818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600" dirty="0" smtClean="0"/>
              <a:t>Advanced visualization technology</a:t>
            </a:r>
            <a:endParaRPr kumimoji="1" lang="zh-CN" altLang="en-US" sz="3600" dirty="0" smtClean="0"/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overwhelming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harm the </a:t>
            </a:r>
            <a:r>
              <a:rPr kumimoji="1" lang="en-US" altLang="zh-CN" dirty="0"/>
              <a:t>understandability and memorability </a:t>
            </a:r>
          </a:p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Difficult to </a:t>
            </a:r>
            <a:r>
              <a:rPr kumimoji="1" lang="en-US" altLang="zh-CN" dirty="0"/>
              <a:t>present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especially for novice</a:t>
            </a:r>
          </a:p>
          <a:p>
            <a:r>
              <a:rPr kumimoji="1" lang="en-US" altLang="zh-CN" dirty="0"/>
              <a:t>Little exposure 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outside visual community due to relatively long study period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073" y="1690688"/>
            <a:ext cx="5006253" cy="333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6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Authoring tools for narrative </a:t>
            </a:r>
            <a:r>
              <a:rPr kumimoji="1" lang="en-US" altLang="zh-CN" dirty="0" smtClean="0"/>
              <a:t>visualization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703618" cy="4351338"/>
          </a:xfrm>
        </p:spPr>
        <p:txBody>
          <a:bodyPr/>
          <a:lstStyle/>
          <a:p>
            <a:r>
              <a:rPr lang="en-US" altLang="zh-CN" dirty="0" smtClean="0"/>
              <a:t>a </a:t>
            </a:r>
            <a:r>
              <a:rPr lang="en-US" altLang="zh-CN" dirty="0"/>
              <a:t>temporal </a:t>
            </a:r>
            <a:r>
              <a:rPr lang="en-US" altLang="zh-CN" dirty="0" smtClean="0"/>
              <a:t>layout</a:t>
            </a:r>
          </a:p>
          <a:p>
            <a:r>
              <a:rPr lang="en-US" altLang="zh-CN" dirty="0" smtClean="0"/>
              <a:t>comic </a:t>
            </a:r>
            <a:r>
              <a:rPr lang="en-US" altLang="zh-CN" dirty="0"/>
              <a:t>strip-style data </a:t>
            </a:r>
            <a:r>
              <a:rPr lang="en-US" altLang="zh-CN" dirty="0" smtClean="0"/>
              <a:t>snapshots</a:t>
            </a:r>
          </a:p>
          <a:p>
            <a:r>
              <a:rPr lang="en-US" altLang="zh-CN" dirty="0" smtClean="0"/>
              <a:t>textual annotations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30</a:t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268" y="1881045"/>
            <a:ext cx="6359236" cy="337416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96000" y="5498370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kumimoji="1" lang="en-US" altLang="zh-CN" sz="1600"/>
              <a:t>Temporal Summary Images: An Approach to Narrative Visualization via Interactive Annotation Generation and Placement</a:t>
            </a:r>
            <a:endParaRPr kumimoji="1"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08741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Design details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Encoding scheme</a:t>
            </a:r>
          </a:p>
          <a:p>
            <a:r>
              <a:rPr kumimoji="1" lang="en-US" altLang="zh-CN" dirty="0"/>
              <a:t>Narrative </a:t>
            </a:r>
            <a:r>
              <a:rPr kumimoji="1" lang="en-US" altLang="zh-CN" dirty="0" smtClean="0"/>
              <a:t>template</a:t>
            </a:r>
          </a:p>
          <a:p>
            <a:r>
              <a:rPr kumimoji="1" lang="en-US" altLang="zh-CN" dirty="0" smtClean="0"/>
              <a:t>Case study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232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Tasks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540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Bottom up:</a:t>
            </a:r>
          </a:p>
          <a:p>
            <a:r>
              <a:rPr kumimoji="1" lang="en-US" altLang="zh-CN" dirty="0" smtClean="0"/>
              <a:t>Extract encoding elements from figures</a:t>
            </a:r>
          </a:p>
          <a:p>
            <a:r>
              <a:rPr kumimoji="1" lang="en-US" altLang="zh-CN" dirty="0" smtClean="0"/>
              <a:t>Extract corresponding text from the paper</a:t>
            </a:r>
          </a:p>
          <a:p>
            <a:r>
              <a:rPr kumimoji="1" lang="en-US" altLang="zh-CN" dirty="0" smtClean="0"/>
              <a:t>Animated transition library</a:t>
            </a:r>
          </a:p>
          <a:p>
            <a:r>
              <a:rPr kumimoji="1" lang="en-US" altLang="zh-CN" dirty="0" smtClean="0"/>
              <a:t>Design storytelling templates: </a:t>
            </a:r>
          </a:p>
          <a:p>
            <a:pPr marL="971550" lvl="1" indent="-514350">
              <a:buFont typeface="+mj-lt"/>
              <a:buAutoNum type="alphaLcParenR"/>
            </a:pPr>
            <a:r>
              <a:rPr kumimoji="1" lang="en-US" altLang="zh-CN" dirty="0" smtClean="0"/>
              <a:t>E+I+P+R  (dominant pattern in data videos)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altLang="zh-CN" dirty="0"/>
              <a:t>E(I*P*)+R+ </a:t>
            </a:r>
            <a:r>
              <a:rPr lang="en-US" altLang="zh-CN" dirty="0" smtClean="0"/>
              <a:t> (more tension builders)</a:t>
            </a:r>
          </a:p>
          <a:p>
            <a:r>
              <a:rPr kumimoji="1" lang="en-US" altLang="zh-CN" dirty="0" smtClean="0"/>
              <a:t>Design interactive interface,</a:t>
            </a:r>
          </a:p>
          <a:p>
            <a:r>
              <a:rPr kumimoji="1" lang="en-US" altLang="zh-CN" dirty="0" smtClean="0"/>
              <a:t>Design and conduct user study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88039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Narrative/storytelling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020541" cy="4351338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CN" dirty="0" smtClean="0"/>
              <a:t>Cohn’s </a:t>
            </a:r>
            <a:r>
              <a:rPr kumimoji="1" lang="en-US" altLang="zh-CN" dirty="0"/>
              <a:t>definitions for the four major narrative categories: </a:t>
            </a:r>
          </a:p>
          <a:p>
            <a:pPr lvl="1">
              <a:buFont typeface="Wingdings" charset="2"/>
              <a:buChar char="ü"/>
            </a:pPr>
            <a:r>
              <a:rPr kumimoji="1" lang="en-US" altLang="zh-CN" dirty="0"/>
              <a:t>Establisher (E): sequences that “provide referential information without engaging them in the actions or events of a narrative.” </a:t>
            </a:r>
          </a:p>
          <a:p>
            <a:pPr lvl="1">
              <a:buFont typeface="Wingdings" charset="2"/>
              <a:buChar char="ü"/>
            </a:pPr>
            <a:r>
              <a:rPr kumimoji="1" lang="en-US" altLang="zh-CN" dirty="0"/>
              <a:t>Initial (I): sequences that “set the action or event in motion.” </a:t>
            </a:r>
          </a:p>
          <a:p>
            <a:pPr lvl="1">
              <a:buFont typeface="Wingdings" charset="2"/>
              <a:buChar char="ü"/>
            </a:pPr>
            <a:r>
              <a:rPr kumimoji="1" lang="en-US" altLang="zh-CN" dirty="0"/>
              <a:t>Peak (P): sequences where “the most important things happen; the culmination of an event or the confluence of numerous events.” </a:t>
            </a:r>
          </a:p>
          <a:p>
            <a:pPr lvl="1">
              <a:buFont typeface="Wingdings" charset="2"/>
              <a:buChar char="ü"/>
            </a:pPr>
            <a:r>
              <a:rPr kumimoji="1" lang="en-US" altLang="zh-CN" dirty="0"/>
              <a:t>Release (R): sequences that show “the aftermath of the Peak</a:t>
            </a:r>
            <a:r>
              <a:rPr kumimoji="1" lang="en-US" altLang="zh-CN" dirty="0" smtClean="0"/>
              <a:t>.”</a:t>
            </a:r>
          </a:p>
          <a:p>
            <a:r>
              <a:rPr kumimoji="1" lang="en-US" altLang="zh-CN" dirty="0" smtClean="0"/>
              <a:t>Story type: factual, tension builder, view points, inciting reflection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33</a:t>
            </a:fld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741" y="2011402"/>
            <a:ext cx="5905500" cy="3746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791" y="1212057"/>
            <a:ext cx="5359400" cy="1092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858741" y="5757902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zh-CN" dirty="0"/>
              <a:t>Narrative/storytelling</a:t>
            </a:r>
          </a:p>
          <a:p>
            <a:pPr marL="800100" lvl="1" indent="-342900">
              <a:buFont typeface="Arial" panose="020B0604020202020204" pitchFamily="34" charset="0"/>
              <a:buAutoNum type="alphaLcParenR"/>
            </a:pPr>
            <a:r>
              <a:rPr kumimoji="1" lang="en-US" altLang="zh-CN" sz="1600" dirty="0">
                <a:solidFill>
                  <a:prstClr val="black"/>
                </a:solidFill>
              </a:rPr>
              <a:t>Understanding Data Videos: Looking at Narrative Visualization through the Cinematography Lens</a:t>
            </a:r>
          </a:p>
          <a:p>
            <a:pPr marL="800100" lvl="1" indent="-342900">
              <a:buFont typeface="Arial" panose="020B0604020202020204" pitchFamily="34" charset="0"/>
              <a:buAutoNum type="alphaLcParenR"/>
            </a:pPr>
            <a:r>
              <a:rPr kumimoji="1" lang="en-US" altLang="zh-CN" sz="1600" dirty="0">
                <a:solidFill>
                  <a:prstClr val="black"/>
                </a:solidFill>
              </a:rPr>
              <a:t>Narrative Visualization: Telling Stories with Data</a:t>
            </a:r>
          </a:p>
        </p:txBody>
      </p:sp>
    </p:spTree>
    <p:extLst>
      <p:ext uri="{BB962C8B-B14F-4D97-AF65-F5344CB8AC3E}">
        <p14:creationId xmlns:p14="http://schemas.microsoft.com/office/powerpoint/2010/main" val="3413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Visualization of research </a:t>
            </a:r>
            <a:r>
              <a:rPr kumimoji="1" lang="en-US" altLang="zh-CN" dirty="0" smtClean="0"/>
              <a:t>papers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437909" cy="4351338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34</a:t>
            </a:fld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327" y="1690688"/>
            <a:ext cx="5887473" cy="333836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6327" y="2129414"/>
            <a:ext cx="6213186" cy="34735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058" y="2515549"/>
            <a:ext cx="6238455" cy="337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8728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Design details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Extract title, annotation, encoding elements from the figures</a:t>
            </a:r>
          </a:p>
          <a:p>
            <a:r>
              <a:rPr kumimoji="1" lang="en-US" altLang="zh-CN" dirty="0" smtClean="0"/>
              <a:t>Highlight, arrows, circles</a:t>
            </a:r>
          </a:p>
          <a:p>
            <a:r>
              <a:rPr kumimoji="1" lang="en-US" altLang="zh-CN" dirty="0" smtClean="0"/>
              <a:t>Blur unrelated parts (we usually do the same for </a:t>
            </a:r>
            <a:r>
              <a:rPr kumimoji="1" lang="en-US" altLang="zh-CN" dirty="0" err="1" smtClean="0"/>
              <a:t>vis</a:t>
            </a:r>
            <a:r>
              <a:rPr kumimoji="1" lang="en-US" altLang="zh-CN" dirty="0" smtClean="0"/>
              <a:t> videos)</a:t>
            </a:r>
          </a:p>
          <a:p>
            <a:r>
              <a:rPr kumimoji="1" lang="en-US" altLang="zh-CN" dirty="0" smtClean="0"/>
              <a:t>Animated transition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en-US" altLang="zh-CN" dirty="0" smtClean="0">
                <a:sym typeface="Wingdings"/>
              </a:rPr>
              <a:t>Annotation: (extract from corresponding parts in paper)</a:t>
            </a:r>
            <a:endParaRPr kumimoji="1" lang="en-US" altLang="zh-CN" dirty="0" smtClean="0"/>
          </a:p>
          <a:p>
            <a:r>
              <a:rPr kumimoji="1" lang="en-US" altLang="zh-CN" dirty="0" smtClean="0"/>
              <a:t>Authoring tool: </a:t>
            </a:r>
          </a:p>
          <a:p>
            <a:pPr marL="457200" lvl="1" indent="0">
              <a:buNone/>
            </a:pPr>
            <a:r>
              <a:rPr kumimoji="1" lang="en-US" altLang="zh-CN" dirty="0" smtClean="0"/>
              <a:t>Users are allowed to edit: the sequence of  slides, annotation, animation effects,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462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Design details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Narrative template:</a:t>
            </a:r>
          </a:p>
          <a:p>
            <a:r>
              <a:rPr kumimoji="1" lang="en-US" altLang="zh-CN" dirty="0" smtClean="0"/>
              <a:t>Encoding scheme</a:t>
            </a:r>
          </a:p>
          <a:p>
            <a:r>
              <a:rPr kumimoji="1" lang="en-US" altLang="zh-CN" smtClean="0"/>
              <a:t>Case study</a:t>
            </a:r>
          </a:p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856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Story threading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Initialization/introduction:</a:t>
            </a:r>
          </a:p>
          <a:p>
            <a:r>
              <a:rPr kumimoji="1" lang="en-US" altLang="zh-CN" dirty="0" smtClean="0"/>
              <a:t>Case studies: the order they are mentioned in the paper</a:t>
            </a:r>
          </a:p>
          <a:p>
            <a:r>
              <a:rPr kumimoji="1" lang="en-US" altLang="zh-CN" dirty="0" smtClean="0"/>
              <a:t>Each case study: martini structure</a:t>
            </a:r>
          </a:p>
          <a:p>
            <a:r>
              <a:rPr kumimoji="1" lang="en-US" altLang="zh-CN" dirty="0" smtClean="0"/>
              <a:t>End of each case study: conclusion, take home message</a:t>
            </a:r>
            <a:endParaRPr kumimoji="1" lang="en-US" altLang="zh-CN" dirty="0"/>
          </a:p>
          <a:p>
            <a:pPr lvl="1">
              <a:buFont typeface="Wingdings" charset="2"/>
              <a:buChar char="ü"/>
            </a:pP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271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Initial design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We call this structure an interactive slideshow that uses single-frame </a:t>
            </a:r>
            <a:r>
              <a:rPr kumimoji="1" lang="en-US" altLang="zh-CN" dirty="0" smtClean="0"/>
              <a:t>interactivity</a:t>
            </a:r>
          </a:p>
          <a:p>
            <a:pPr marL="457200" lvl="1" indent="0">
              <a:buNone/>
            </a:pPr>
            <a:r>
              <a:rPr kumimoji="1" lang="en-US" altLang="zh-CN" sz="1600" dirty="0" smtClean="0"/>
              <a:t>(</a:t>
            </a:r>
            <a:r>
              <a:rPr lang="en-US" altLang="zh-CN" sz="1600" dirty="0"/>
              <a:t>Contrary to the martini glass, an interactive slideshow allows for interaction mid-narrative, a more balanced mix of author-driven and reader-driven approaches. However, individual slides often </a:t>
            </a:r>
            <a:r>
              <a:rPr lang="en-US" altLang="zh-CN" sz="1600" dirty="0" err="1"/>
              <a:t>func</a:t>
            </a:r>
            <a:r>
              <a:rPr lang="en-US" altLang="zh-CN" sz="1600" dirty="0"/>
              <a:t>- </a:t>
            </a:r>
            <a:r>
              <a:rPr lang="en-US" altLang="zh-CN" sz="1600" dirty="0" err="1"/>
              <a:t>tion</a:t>
            </a:r>
            <a:r>
              <a:rPr lang="en-US" altLang="zh-CN" sz="1600" dirty="0"/>
              <a:t> in the martini glass style, again communicating author-intended messages prior to prompting the user to interact with the display. </a:t>
            </a:r>
            <a:r>
              <a:rPr lang="en-US" altLang="zh-CN" sz="1600" dirty="0" smtClean="0"/>
              <a:t>)</a:t>
            </a:r>
            <a:endParaRPr kumimoji="1" lang="en-US" altLang="zh-CN" sz="1600" dirty="0" smtClean="0"/>
          </a:p>
          <a:p>
            <a:r>
              <a:rPr lang="en-US" altLang="zh-CN" dirty="0"/>
              <a:t>prototype includes three main components: </a:t>
            </a:r>
            <a:endParaRPr lang="en-US" altLang="zh-CN" dirty="0" smtClean="0"/>
          </a:p>
          <a:p>
            <a:pPr marL="971550" lvl="1" indent="-514350">
              <a:buAutoNum type="alphaLcParenR"/>
            </a:pPr>
            <a:r>
              <a:rPr lang="en-US" altLang="zh-CN" dirty="0" smtClean="0"/>
              <a:t>Annotated </a:t>
            </a:r>
            <a:r>
              <a:rPr lang="en-US" altLang="zh-CN" dirty="0"/>
              <a:t>pattern </a:t>
            </a:r>
            <a:r>
              <a:rPr lang="en-US" altLang="zh-CN" dirty="0" smtClean="0"/>
              <a:t>detection</a:t>
            </a:r>
          </a:p>
          <a:p>
            <a:pPr marL="971550" lvl="1" indent="-514350">
              <a:buAutoNum type="alphaLcParenR"/>
            </a:pPr>
            <a:r>
              <a:rPr lang="en-US" altLang="zh-CN" dirty="0" smtClean="0"/>
              <a:t>narrative </a:t>
            </a:r>
            <a:r>
              <a:rPr lang="en-US" altLang="zh-CN" dirty="0"/>
              <a:t>text </a:t>
            </a:r>
            <a:r>
              <a:rPr lang="en-US" altLang="zh-CN" dirty="0" smtClean="0"/>
              <a:t>authoring</a:t>
            </a:r>
          </a:p>
          <a:p>
            <a:pPr marL="971550" lvl="1" indent="-514350">
              <a:buAutoNum type="alphaLcParenR"/>
            </a:pPr>
            <a:r>
              <a:rPr lang="en-US" altLang="zh-CN" dirty="0" smtClean="0"/>
              <a:t>story threading</a:t>
            </a:r>
            <a:endParaRPr lang="en-US" altLang="zh-CN" dirty="0"/>
          </a:p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73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481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3200" dirty="0" smtClean="0"/>
              <a:t>Narrative explanation can be a solution! 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Specify the reading order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Bring information density down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Pre-defined narrative templates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5864043" y="2609991"/>
            <a:ext cx="831273" cy="457194"/>
          </a:xfrm>
          <a:prstGeom prst="rightArrow">
            <a:avLst/>
          </a:prstGeom>
          <a:noFill/>
          <a:ln w="285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7" name="组 26"/>
          <p:cNvGrpSpPr/>
          <p:nvPr/>
        </p:nvGrpSpPr>
        <p:grpSpPr>
          <a:xfrm>
            <a:off x="1894605" y="3850478"/>
            <a:ext cx="8087595" cy="2078182"/>
            <a:chOff x="1177636" y="3990109"/>
            <a:chExt cx="8087595" cy="2078182"/>
          </a:xfrm>
        </p:grpSpPr>
        <p:sp>
          <p:nvSpPr>
            <p:cNvPr id="5" name="矩形 4"/>
            <p:cNvSpPr/>
            <p:nvPr/>
          </p:nvSpPr>
          <p:spPr>
            <a:xfrm>
              <a:off x="1177636" y="3990109"/>
              <a:ext cx="1801091" cy="207818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371600" y="4128655"/>
              <a:ext cx="457200" cy="4433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三角形 7"/>
            <p:cNvSpPr/>
            <p:nvPr/>
          </p:nvSpPr>
          <p:spPr>
            <a:xfrm>
              <a:off x="2133602" y="4045525"/>
              <a:ext cx="415637" cy="73429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心形 8"/>
            <p:cNvSpPr/>
            <p:nvPr/>
          </p:nvSpPr>
          <p:spPr>
            <a:xfrm>
              <a:off x="1371600" y="4835235"/>
              <a:ext cx="457200" cy="498763"/>
            </a:xfrm>
            <a:prstGeom prst="hear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133602" y="5015345"/>
              <a:ext cx="734289" cy="27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十字形 10"/>
            <p:cNvSpPr/>
            <p:nvPr/>
          </p:nvSpPr>
          <p:spPr>
            <a:xfrm>
              <a:off x="1385455" y="5468935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十字形 11"/>
            <p:cNvSpPr/>
            <p:nvPr/>
          </p:nvSpPr>
          <p:spPr>
            <a:xfrm>
              <a:off x="1911930" y="5468934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十字形 12"/>
            <p:cNvSpPr/>
            <p:nvPr/>
          </p:nvSpPr>
          <p:spPr>
            <a:xfrm>
              <a:off x="2438403" y="5468933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530440" y="4821378"/>
              <a:ext cx="457200" cy="4433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三角形 14"/>
            <p:cNvSpPr/>
            <p:nvPr/>
          </p:nvSpPr>
          <p:spPr>
            <a:xfrm>
              <a:off x="5211045" y="4675905"/>
              <a:ext cx="415637" cy="73429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心形 15"/>
            <p:cNvSpPr/>
            <p:nvPr/>
          </p:nvSpPr>
          <p:spPr>
            <a:xfrm>
              <a:off x="5850087" y="4862943"/>
              <a:ext cx="457200" cy="498763"/>
            </a:xfrm>
            <a:prstGeom prst="hear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6530692" y="4973777"/>
              <a:ext cx="734289" cy="27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十字形 17"/>
            <p:cNvSpPr/>
            <p:nvPr/>
          </p:nvSpPr>
          <p:spPr>
            <a:xfrm>
              <a:off x="7488386" y="4873183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十字形 18"/>
            <p:cNvSpPr/>
            <p:nvPr/>
          </p:nvSpPr>
          <p:spPr>
            <a:xfrm>
              <a:off x="8155136" y="4873182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十字形 19"/>
            <p:cNvSpPr/>
            <p:nvPr/>
          </p:nvSpPr>
          <p:spPr>
            <a:xfrm>
              <a:off x="8821886" y="4873181"/>
              <a:ext cx="443345" cy="446956"/>
            </a:xfrm>
            <a:prstGeom prst="plus">
              <a:avLst>
                <a:gd name="adj" fmla="val 3119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3" name="直线箭头连接符 22"/>
            <p:cNvCxnSpPr/>
            <p:nvPr/>
          </p:nvCxnSpPr>
          <p:spPr>
            <a:xfrm>
              <a:off x="4530440" y="5569524"/>
              <a:ext cx="473479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5857110" y="5555669"/>
              <a:ext cx="673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b="1" dirty="0" smtClean="0">
                  <a:solidFill>
                    <a:schemeClr val="accent1">
                      <a:lumMod val="75000"/>
                    </a:schemeClr>
                  </a:solidFill>
                </a:rPr>
                <a:t>time</a:t>
              </a:r>
              <a:endParaRPr kumimoji="1" lang="zh-CN" altLang="en-US" sz="20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5" name="右箭头 24"/>
            <p:cNvSpPr/>
            <p:nvPr/>
          </p:nvSpPr>
          <p:spPr>
            <a:xfrm>
              <a:off x="3491345" y="5015343"/>
              <a:ext cx="831273" cy="457194"/>
            </a:xfrm>
            <a:prstGeom prst="rightArrow">
              <a:avLst/>
            </a:prstGeom>
            <a:noFill/>
            <a:ln w="28575"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6974034" y="1857327"/>
            <a:ext cx="46799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 study burden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Increase understandability and memorability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Guideline for presentation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51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Contribution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83303"/>
            <a:ext cx="10515600" cy="4351338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None/>
            </a:pPr>
            <a:r>
              <a:rPr kumimoji="1" lang="en-US" altLang="zh-CN" sz="3200" dirty="0" smtClean="0"/>
              <a:t>An authoring tool to generate narrative slideshow for visualization explanation</a:t>
            </a:r>
          </a:p>
          <a:p>
            <a:r>
              <a:rPr kumimoji="1" lang="en-US" altLang="zh-CN" dirty="0" smtClean="0"/>
              <a:t>General audience: </a:t>
            </a:r>
          </a:p>
          <a:p>
            <a:pPr marL="457200" lvl="1" indent="0">
              <a:buNone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tool to understand advanced visualization technology</a:t>
            </a:r>
          </a:p>
          <a:p>
            <a:r>
              <a:rPr kumimoji="1" lang="en-US" altLang="zh-CN" dirty="0" smtClean="0"/>
              <a:t>People inside visualization community: 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 authoring tool to generate narrative visualization. 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guideline: how to present a visualization</a:t>
            </a:r>
          </a:p>
          <a:p>
            <a:pPr marL="914400" lvl="1" indent="-457200">
              <a:buAutoNum type="alphaLcParenR"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notebook: record how themselves digest this paper, facilitating later share and communication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89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works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51551"/>
            <a:ext cx="9220200" cy="4727575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Authoring tools for narrative visualization</a:t>
            </a:r>
          </a:p>
          <a:p>
            <a:pPr marL="800100" lvl="1" indent="-342900">
              <a:buAutoNum type="alphaLcParenR"/>
            </a:pPr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Authoring </a:t>
            </a: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Data-Driven Videos with </a:t>
            </a:r>
            <a:r>
              <a:rPr kumimoji="1" lang="en-US" altLang="zh-CN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DataClips</a:t>
            </a:r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http://dataclips.azurewebsites.net/#home</a:t>
            </a:r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)</a:t>
            </a:r>
            <a:endParaRPr kumimoji="1"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800100" lvl="1" indent="-342900">
              <a:buAutoNum type="alphaLcParenR"/>
            </a:pPr>
            <a:r>
              <a:rPr kumimoji="1"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Temporal Summary Images: An Approach to Narrative Visualization via Interactive Annotation Generation and Placement</a:t>
            </a:r>
            <a:endParaRPr kumimoji="1"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800100" lvl="1" indent="-342900">
              <a:buAutoNum type="alphaLcParenR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Stories in </a:t>
            </a:r>
            <a:r>
              <a:rPr lang="en-US" altLang="zh-CN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GeoTime</a:t>
            </a:r>
            <a:endParaRPr kumimoji="1"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kumimoji="1" lang="en-US" altLang="zh-CN" sz="3200" dirty="0" smtClean="0"/>
              <a:t>Tools for understanding visualization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Visualizations by Analogy: Promoting Visual Literacy through Visualization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Morphing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GraphDiaries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Animated Transitions and Temporal Navigation for Dynamic Networks 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882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Authoring</a:t>
            </a:r>
            <a:r>
              <a:rPr kumimoji="1" lang="en-US" altLang="zh-CN" dirty="0"/>
              <a:t> </a:t>
            </a:r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tools for narrative visualization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703618" cy="20259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kumimoji="1" lang="en-US" altLang="zh-CN" dirty="0" smtClean="0"/>
              <a:t>Help non-experts create data video</a:t>
            </a:r>
          </a:p>
          <a:p>
            <a:r>
              <a:rPr kumimoji="1" lang="en-US" altLang="zh-CN" dirty="0" smtClean="0"/>
              <a:t>Offer a library of data-driven clips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027" y="1825625"/>
            <a:ext cx="5775773" cy="285721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133775" y="5150261"/>
            <a:ext cx="44360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Authoring Data-Driven Videos with </a:t>
            </a:r>
            <a:r>
              <a:rPr kumimoji="1" lang="en-US" altLang="zh-CN" dirty="0" err="1"/>
              <a:t>DataClips</a:t>
            </a:r>
            <a:r>
              <a:rPr kumimoji="1" lang="en-US" altLang="zh-CN" dirty="0"/>
              <a:t> </a:t>
            </a:r>
            <a:endParaRPr lang="zh-CN" altLang="en-US" dirty="0"/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838200" y="3986501"/>
            <a:ext cx="4703618" cy="20259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Only apply naïve visualization </a:t>
            </a:r>
            <a:r>
              <a:rPr kumimoji="1" lang="en-US" altLang="zh-CN" dirty="0" smtClean="0"/>
              <a:t>design, no explanation needed </a:t>
            </a:r>
          </a:p>
          <a:p>
            <a:r>
              <a:rPr kumimoji="1" lang="en-US" altLang="zh-CN" dirty="0" smtClean="0"/>
              <a:t>Offer no narrative templates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7557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Authoring tools for narrative visualization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703618" cy="20259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kumimoji="1" lang="en-US" altLang="zh-CN" dirty="0" smtClean="0"/>
              <a:t>Add a story window to a visualization analysis tool</a:t>
            </a:r>
          </a:p>
          <a:p>
            <a:r>
              <a:rPr kumimoji="1" lang="en-US" altLang="zh-CN" dirty="0" smtClean="0"/>
              <a:t>Allow snapshots and annotation for narrative comic strips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269874" y="5395776"/>
            <a:ext cx="1950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mtClean="0"/>
              <a:t>Stories in geo-time</a:t>
            </a:r>
            <a:endParaRPr lang="zh-CN" altLang="en-US" dirty="0"/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838200" y="3986501"/>
            <a:ext cx="4703618" cy="20259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Have to explain encoding first by themselves</a:t>
            </a:r>
          </a:p>
          <a:p>
            <a:r>
              <a:rPr kumimoji="1" lang="en-US" altLang="zh-CN" dirty="0" smtClean="0"/>
              <a:t>Offer no narrative templates</a:t>
            </a:r>
            <a:endParaRPr kumimoji="1" lang="zh-CN" altLang="en-US" dirty="0" smtClean="0"/>
          </a:p>
        </p:txBody>
      </p:sp>
      <p:grpSp>
        <p:nvGrpSpPr>
          <p:cNvPr id="10" name="组 9"/>
          <p:cNvGrpSpPr/>
          <p:nvPr/>
        </p:nvGrpSpPr>
        <p:grpSpPr>
          <a:xfrm>
            <a:off x="6096000" y="1795813"/>
            <a:ext cx="5783618" cy="2981180"/>
            <a:chOff x="6096000" y="1795813"/>
            <a:chExt cx="5783618" cy="298118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825625"/>
              <a:ext cx="3445686" cy="2951368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10600" y="1795813"/>
              <a:ext cx="3269018" cy="2981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939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Tools for understanding visualization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b="9213"/>
          <a:stretch/>
        </p:blipFill>
        <p:spPr>
          <a:xfrm>
            <a:off x="5361709" y="1881045"/>
            <a:ext cx="6419850" cy="2801791"/>
          </a:xfrm>
          <a:prstGeom prst="rect">
            <a:avLst/>
          </a:prstGeom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838200" y="1825625"/>
            <a:ext cx="4703618" cy="20259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Morphing from familiar visualization to unfamiliar visualization</a:t>
            </a:r>
          </a:p>
          <a:p>
            <a:r>
              <a:rPr kumimoji="1" lang="en-US" altLang="zh-CN" dirty="0"/>
              <a:t>source and target visualizations share a similar set of visual grammar </a:t>
            </a:r>
          </a:p>
          <a:p>
            <a:r>
              <a:rPr kumimoji="1" lang="en-US" altLang="zh-CN" dirty="0" smtClean="0"/>
              <a:t>Help understand unfamiliar visualization</a:t>
            </a:r>
            <a:endParaRPr kumimoji="1" lang="zh-CN" altLang="en-US" dirty="0"/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838200" y="3986501"/>
            <a:ext cx="4703618" cy="20259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Only apply </a:t>
            </a:r>
            <a:r>
              <a:rPr kumimoji="1" lang="en-US" altLang="zh-CN" dirty="0" smtClean="0"/>
              <a:t>for visualization pairs that share same visual grammar</a:t>
            </a:r>
          </a:p>
          <a:p>
            <a:r>
              <a:rPr kumimoji="1" lang="en-US" altLang="zh-CN" dirty="0" smtClean="0"/>
              <a:t>Based on the familiar of source visualization</a:t>
            </a:r>
          </a:p>
          <a:p>
            <a:r>
              <a:rPr kumimoji="1" lang="en-US" altLang="zh-CN" dirty="0" smtClean="0"/>
              <a:t>No story, no data</a:t>
            </a:r>
            <a:endParaRPr kumimoji="1" lang="zh-CN" altLang="en-US" dirty="0" smtClean="0"/>
          </a:p>
        </p:txBody>
      </p:sp>
      <p:sp>
        <p:nvSpPr>
          <p:cNvPr id="12" name="矩形 11"/>
          <p:cNvSpPr/>
          <p:nvPr/>
        </p:nvSpPr>
        <p:spPr>
          <a:xfrm>
            <a:off x="6234546" y="529716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/>
              <a:t>Learning Visualizations by Analogy: Promoting Visual Literacy through Visualization Morphing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600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8820</TotalTime>
  <Words>1424</Words>
  <Application>Microsoft Macintosh PowerPoint</Application>
  <PresentationFormat>宽屏</PresentationFormat>
  <Paragraphs>279</Paragraphs>
  <Slides>38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SimHei</vt:lpstr>
      <vt:lpstr>Wingdings</vt:lpstr>
      <vt:lpstr>宋体</vt:lpstr>
      <vt:lpstr>Office 主题</vt:lpstr>
      <vt:lpstr>Narrative explanation of visualization encoding scheme</vt:lpstr>
      <vt:lpstr>Motivation</vt:lpstr>
      <vt:lpstr>Motivation </vt:lpstr>
      <vt:lpstr>Motivation </vt:lpstr>
      <vt:lpstr>Contribution</vt:lpstr>
      <vt:lpstr>Related works</vt:lpstr>
      <vt:lpstr>Authoring tools for narrative visualization</vt:lpstr>
      <vt:lpstr>Authoring tools for narrative visualization</vt:lpstr>
      <vt:lpstr>Tools for understanding visualization</vt:lpstr>
      <vt:lpstr>Tools for understanding visualization</vt:lpstr>
      <vt:lpstr>New problem or old problem?</vt:lpstr>
      <vt:lpstr>Survey Task</vt:lpstr>
      <vt:lpstr>Design Tasks</vt:lpstr>
      <vt:lpstr>Initial design </vt:lpstr>
      <vt:lpstr>PowerPoint 演示文稿</vt:lpstr>
      <vt:lpstr>Initial design </vt:lpstr>
      <vt:lpstr>Initial design </vt:lpstr>
      <vt:lpstr>Initial design </vt:lpstr>
      <vt:lpstr>Initial design </vt:lpstr>
      <vt:lpstr>Initial design </vt:lpstr>
      <vt:lpstr>Initial design </vt:lpstr>
      <vt:lpstr>Initial design </vt:lpstr>
      <vt:lpstr>Initial design </vt:lpstr>
      <vt:lpstr>Initial design </vt:lpstr>
      <vt:lpstr>Initial design </vt:lpstr>
      <vt:lpstr>User study needed</vt:lpstr>
      <vt:lpstr>Plan and milestone</vt:lpstr>
      <vt:lpstr>Plan and milestone</vt:lpstr>
      <vt:lpstr>Thanks!</vt:lpstr>
      <vt:lpstr>Authoring tools for narrative visualization</vt:lpstr>
      <vt:lpstr>Design details</vt:lpstr>
      <vt:lpstr>Tasks </vt:lpstr>
      <vt:lpstr>Narrative/storytelling</vt:lpstr>
      <vt:lpstr>Visualization of research papers</vt:lpstr>
      <vt:lpstr>Design details</vt:lpstr>
      <vt:lpstr>Design details</vt:lpstr>
      <vt:lpstr>Story threading</vt:lpstr>
      <vt:lpstr>Initial design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Narrative explanation of visualization encoding scheme</dc:title>
  <dc:creator>Qianwen WANG</dc:creator>
  <cp:lastModifiedBy>Qianwen WANG</cp:lastModifiedBy>
  <cp:revision>152</cp:revision>
  <dcterms:created xsi:type="dcterms:W3CDTF">2017-01-06T05:33:37Z</dcterms:created>
  <dcterms:modified xsi:type="dcterms:W3CDTF">2017-01-15T03:05:15Z</dcterms:modified>
</cp:coreProperties>
</file>

<file path=docProps/thumbnail.jpeg>
</file>